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9144000"/>
  <p:notesSz cx="6858000" cy="9144000"/>
  <p:embeddedFontLst>
    <p:embeddedFont>
      <p:font typeface="Robo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b1faca5e97_0_1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b1faca5e9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b1faca5e97_0_21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b1faca5e97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b1faca5e97_0_23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b1faca5e97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b1faca5e97_0_18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b1faca5e97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bba533ffec_0_1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bba533ffe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b1faca5e97_0_19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b1faca5e97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b1faca5e97_0_20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b1faca5e97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b1faca5e97_0_10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b1faca5e97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bba533ffec_0_2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bba533ffe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b1faca5e97_0_16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b1faca5e97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b1faca5e97_0_24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b1faca5e97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b1faca5e97_0_29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b1faca5e97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b1faca5e97_0_25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b1faca5e97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b1faca5e97_0_28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b1faca5e97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bba533ffec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bba533ff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b1faca5e97_0_31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b1faca5e97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b1faca5e97_0_6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b1faca5e97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b1faca5e97_0_30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b1faca5e97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b1faca5e97_0_27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b1faca5e97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bba533ffec_0_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bba533ffe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b1faca5e97_0_26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b1faca5e97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b1faca5e97_0_28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b1faca5e97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33"/>
            <a:ext cx="45720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600"/>
            <a:ext cx="3837000" cy="49269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0"/>
              </a:spcBef>
              <a:spcAft>
                <a:spcPts val="0"/>
              </a:spcAft>
              <a:buClr>
                <a:schemeClr val="lt2"/>
              </a:buClr>
              <a:buSzPts val="1400"/>
              <a:buChar char="○"/>
              <a:defRPr>
                <a:solidFill>
                  <a:schemeClr val="lt2"/>
                </a:solidFill>
              </a:defRPr>
            </a:lvl2pPr>
            <a:lvl3pPr indent="-317500" lvl="2" marL="1371600" rtl="0">
              <a:lnSpc>
                <a:spcPct val="115000"/>
              </a:lnSpc>
              <a:spcBef>
                <a:spcPts val="0"/>
              </a:spcBef>
              <a:spcAft>
                <a:spcPts val="0"/>
              </a:spcAft>
              <a:buClr>
                <a:schemeClr val="lt2"/>
              </a:buClr>
              <a:buSzPts val="1400"/>
              <a:buChar char="■"/>
              <a:defRPr>
                <a:solidFill>
                  <a:schemeClr val="lt2"/>
                </a:solidFill>
              </a:defRPr>
            </a:lvl3pPr>
            <a:lvl4pPr indent="-317500" lvl="3" marL="1828800" rtl="0">
              <a:lnSpc>
                <a:spcPct val="115000"/>
              </a:lnSpc>
              <a:spcBef>
                <a:spcPts val="0"/>
              </a:spcBef>
              <a:spcAft>
                <a:spcPts val="0"/>
              </a:spcAft>
              <a:buClr>
                <a:schemeClr val="lt2"/>
              </a:buClr>
              <a:buSzPts val="1400"/>
              <a:buChar char="●"/>
              <a:defRPr>
                <a:solidFill>
                  <a:schemeClr val="lt2"/>
                </a:solidFill>
              </a:defRPr>
            </a:lvl4pPr>
            <a:lvl5pPr indent="-317500" lvl="4" marL="2286000" rtl="0">
              <a:lnSpc>
                <a:spcPct val="115000"/>
              </a:lnSpc>
              <a:spcBef>
                <a:spcPts val="0"/>
              </a:spcBef>
              <a:spcAft>
                <a:spcPts val="0"/>
              </a:spcAft>
              <a:buClr>
                <a:schemeClr val="lt2"/>
              </a:buClr>
              <a:buSzPts val="1400"/>
              <a:buChar char="○"/>
              <a:defRPr>
                <a:solidFill>
                  <a:schemeClr val="lt2"/>
                </a:solidFill>
              </a:defRPr>
            </a:lvl5pPr>
            <a:lvl6pPr indent="-317500" lvl="5" marL="2743200" rtl="0">
              <a:lnSpc>
                <a:spcPct val="115000"/>
              </a:lnSpc>
              <a:spcBef>
                <a:spcPts val="0"/>
              </a:spcBef>
              <a:spcAft>
                <a:spcPts val="0"/>
              </a:spcAft>
              <a:buClr>
                <a:schemeClr val="lt2"/>
              </a:buClr>
              <a:buSzPts val="1400"/>
              <a:buChar char="■"/>
              <a:defRPr>
                <a:solidFill>
                  <a:schemeClr val="lt2"/>
                </a:solidFill>
              </a:defRPr>
            </a:lvl6pPr>
            <a:lvl7pPr indent="-317500" lvl="6" marL="3200400" rtl="0">
              <a:lnSpc>
                <a:spcPct val="115000"/>
              </a:lnSpc>
              <a:spcBef>
                <a:spcPts val="0"/>
              </a:spcBef>
              <a:spcAft>
                <a:spcPts val="0"/>
              </a:spcAft>
              <a:buClr>
                <a:schemeClr val="lt2"/>
              </a:buClr>
              <a:buSzPts val="1400"/>
              <a:buChar char="●"/>
              <a:defRPr>
                <a:solidFill>
                  <a:schemeClr val="lt2"/>
                </a:solidFill>
              </a:defRPr>
            </a:lvl7pPr>
            <a:lvl8pPr indent="-317500" lvl="7" marL="3657600" rtl="0">
              <a:lnSpc>
                <a:spcPct val="115000"/>
              </a:lnSpc>
              <a:spcBef>
                <a:spcPts val="0"/>
              </a:spcBef>
              <a:spcAft>
                <a:spcPts val="0"/>
              </a:spcAft>
              <a:buClr>
                <a:schemeClr val="lt2"/>
              </a:buClr>
              <a:buSzPts val="1400"/>
              <a:buChar char="○"/>
              <a:defRPr>
                <a:solidFill>
                  <a:schemeClr val="lt2"/>
                </a:solidFill>
              </a:defRPr>
            </a:lvl8pPr>
            <a:lvl9pPr indent="-317500" lvl="8" marL="4114800" rtl="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3" name="Shape 53"/>
        <p:cNvGrpSpPr/>
        <p:nvPr/>
      </p:nvGrpSpPr>
      <p:grpSpPr>
        <a:xfrm>
          <a:off x="0" y="0"/>
          <a:ext cx="0" cy="0"/>
          <a:chOff x="0" y="0"/>
          <a:chExt cx="0" cy="0"/>
        </a:xfrm>
      </p:grpSpPr>
      <p:sp>
        <p:nvSpPr>
          <p:cNvPr id="54" name="Google Shape;54;p13"/>
          <p:cNvSpPr txBox="1"/>
          <p:nvPr>
            <p:ph idx="1" type="body"/>
          </p:nvPr>
        </p:nvSpPr>
        <p:spPr>
          <a:xfrm>
            <a:off x="24450" y="2494200"/>
            <a:ext cx="9095100" cy="934800"/>
          </a:xfrm>
          <a:prstGeom prst="rect">
            <a:avLst/>
          </a:prstGeom>
          <a:solidFill>
            <a:schemeClr val="dk1"/>
          </a:solidFill>
        </p:spPr>
        <p:txBody>
          <a:bodyPr anchorCtr="0" anchor="t" bIns="91425" lIns="91425" spcFirstLastPara="1" rIns="91425" wrap="square" tIns="91425">
            <a:normAutofit/>
          </a:bodyPr>
          <a:lstStyle/>
          <a:p>
            <a:pPr indent="0" lvl="0" marL="0" rtl="0" algn="ctr">
              <a:lnSpc>
                <a:spcPct val="95000"/>
              </a:lnSpc>
              <a:spcBef>
                <a:spcPts val="0"/>
              </a:spcBef>
              <a:spcAft>
                <a:spcPts val="1200"/>
              </a:spcAft>
              <a:buNone/>
            </a:pPr>
            <a:r>
              <a:rPr b="1" lang="it" sz="3000">
                <a:solidFill>
                  <a:srgbClr val="374151"/>
                </a:solidFill>
                <a:latin typeface="Georgia"/>
                <a:ea typeface="Georgia"/>
                <a:cs typeface="Georgia"/>
                <a:sym typeface="Georgia"/>
              </a:rPr>
              <a:t>LA CASA</a:t>
            </a:r>
            <a:endParaRPr b="1" sz="3000">
              <a:solidFill>
                <a:srgbClr val="374151"/>
              </a:solidFill>
              <a:latin typeface="Georgia"/>
              <a:ea typeface="Georgia"/>
              <a:cs typeface="Georgia"/>
              <a:sym typeface="Georgia"/>
            </a:endParaRPr>
          </a:p>
        </p:txBody>
      </p:sp>
      <p:sp>
        <p:nvSpPr>
          <p:cNvPr id="55" name="Google Shape;55;p13"/>
          <p:cNvSpPr txBox="1"/>
          <p:nvPr>
            <p:ph idx="1" type="body"/>
          </p:nvPr>
        </p:nvSpPr>
        <p:spPr>
          <a:xfrm>
            <a:off x="0" y="34290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it">
                <a:solidFill>
                  <a:srgbClr val="374151"/>
                </a:solidFill>
                <a:latin typeface="Georgia"/>
                <a:ea typeface="Georgia"/>
                <a:cs typeface="Georgia"/>
                <a:sym typeface="Georgia"/>
              </a:rPr>
              <a:t>the home</a:t>
            </a:r>
            <a:endParaRPr>
              <a:solidFill>
                <a:srgbClr val="374151"/>
              </a:solidFill>
              <a:latin typeface="Georgia"/>
              <a:ea typeface="Georgia"/>
              <a:cs typeface="Georgia"/>
              <a:sym typeface="Georgia"/>
            </a:endParaRPr>
          </a:p>
        </p:txBody>
      </p:sp>
      <p:cxnSp>
        <p:nvCxnSpPr>
          <p:cNvPr id="56" name="Google Shape;56;p13"/>
          <p:cNvCxnSpPr/>
          <p:nvPr/>
        </p:nvCxnSpPr>
        <p:spPr>
          <a:xfrm>
            <a:off x="2632875" y="3365600"/>
            <a:ext cx="38700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4" name="Shape 114"/>
        <p:cNvGrpSpPr/>
        <p:nvPr/>
      </p:nvGrpSpPr>
      <p:grpSpPr>
        <a:xfrm>
          <a:off x="0" y="0"/>
          <a:ext cx="0" cy="0"/>
          <a:chOff x="0" y="0"/>
          <a:chExt cx="0" cy="0"/>
        </a:xfrm>
      </p:grpSpPr>
      <p:sp>
        <p:nvSpPr>
          <p:cNvPr id="115" name="Google Shape;115;p22"/>
          <p:cNvSpPr txBox="1"/>
          <p:nvPr>
            <p:ph idx="1" type="body"/>
          </p:nvPr>
        </p:nvSpPr>
        <p:spPr>
          <a:xfrm>
            <a:off x="1303725" y="867233"/>
            <a:ext cx="7659300" cy="487500"/>
          </a:xfrm>
          <a:prstGeom prst="rect">
            <a:avLst/>
          </a:prstGeom>
          <a:solidFill>
            <a:schemeClr val="dk1"/>
          </a:solidFill>
        </p:spPr>
        <p:txBody>
          <a:bodyPr anchorCtr="0" anchor="t" bIns="91425" lIns="91425" spcFirstLastPara="1" rIns="91425" wrap="square" tIns="91425">
            <a:normAutofit/>
          </a:bodyPr>
          <a:lstStyle/>
          <a:p>
            <a:pPr indent="0" lvl="0" marL="0" rtl="0" algn="r">
              <a:lnSpc>
                <a:spcPct val="95000"/>
              </a:lnSpc>
              <a:spcBef>
                <a:spcPts val="0"/>
              </a:spcBef>
              <a:spcAft>
                <a:spcPts val="1200"/>
              </a:spcAft>
              <a:buNone/>
            </a:pPr>
            <a:r>
              <a:rPr b="1" lang="it" sz="1000">
                <a:solidFill>
                  <a:srgbClr val="374151"/>
                </a:solidFill>
                <a:latin typeface="Georgia"/>
                <a:ea typeface="Georgia"/>
                <a:cs typeface="Georgia"/>
                <a:sym typeface="Georgia"/>
              </a:rPr>
              <a:t>nel quartiere - in the neighborhood</a:t>
            </a:r>
            <a:endParaRPr sz="700">
              <a:solidFill>
                <a:srgbClr val="374151"/>
              </a:solidFill>
              <a:latin typeface="Georgia"/>
              <a:ea typeface="Georgia"/>
              <a:cs typeface="Georgia"/>
              <a:sym typeface="Georgia"/>
            </a:endParaRPr>
          </a:p>
        </p:txBody>
      </p:sp>
      <p:sp>
        <p:nvSpPr>
          <p:cNvPr id="116" name="Google Shape;116;p22"/>
          <p:cNvSpPr txBox="1"/>
          <p:nvPr>
            <p:ph idx="1" type="body"/>
          </p:nvPr>
        </p:nvSpPr>
        <p:spPr>
          <a:xfrm>
            <a:off x="6394125" y="1763552"/>
            <a:ext cx="2692800" cy="1191300"/>
          </a:xfrm>
          <a:prstGeom prst="rect">
            <a:avLst/>
          </a:prstGeom>
          <a:solidFill>
            <a:schemeClr val="dk1"/>
          </a:solidFill>
        </p:spPr>
        <p:txBody>
          <a:bodyPr anchorCtr="0" anchor="t" bIns="91425" lIns="91425" spcFirstLastPara="1" rIns="91425" wrap="square" tIns="91425">
            <a:normAutofit/>
          </a:bodyPr>
          <a:lstStyle/>
          <a:p>
            <a:pPr indent="-317500" lvl="0" marL="457200" rtl="0" algn="l">
              <a:lnSpc>
                <a:spcPct val="95000"/>
              </a:lnSpc>
              <a:spcBef>
                <a:spcPts val="0"/>
              </a:spcBef>
              <a:spcAft>
                <a:spcPts val="0"/>
              </a:spcAft>
              <a:buClr>
                <a:srgbClr val="374151"/>
              </a:buClr>
              <a:buSzPts val="1400"/>
              <a:buFont typeface="Georgia"/>
              <a:buChar char="●"/>
            </a:pPr>
            <a:r>
              <a:rPr b="1" lang="it" sz="1400">
                <a:solidFill>
                  <a:srgbClr val="374151"/>
                </a:solidFill>
                <a:latin typeface="Georgia"/>
                <a:ea typeface="Georgia"/>
                <a:cs typeface="Georgia"/>
                <a:sym typeface="Georgia"/>
              </a:rPr>
              <a:t>LA CIOCCOLOSA</a:t>
            </a:r>
            <a:endParaRPr sz="1400">
              <a:solidFill>
                <a:srgbClr val="374151"/>
              </a:solidFill>
              <a:latin typeface="Georgia"/>
              <a:ea typeface="Georgia"/>
              <a:cs typeface="Georgia"/>
              <a:sym typeface="Georgia"/>
            </a:endParaRPr>
          </a:p>
          <a:p>
            <a:pPr indent="-317500" lvl="0" marL="457200" rtl="0" algn="l">
              <a:lnSpc>
                <a:spcPct val="95000"/>
              </a:lnSpc>
              <a:spcBef>
                <a:spcPts val="0"/>
              </a:spcBef>
              <a:spcAft>
                <a:spcPts val="0"/>
              </a:spcAft>
              <a:buClr>
                <a:srgbClr val="374151"/>
              </a:buClr>
              <a:buSzPts val="1400"/>
              <a:buFont typeface="Georgia"/>
              <a:buChar char="●"/>
            </a:pPr>
            <a:r>
              <a:rPr b="1" lang="it" sz="1400">
                <a:solidFill>
                  <a:srgbClr val="374151"/>
                </a:solidFill>
                <a:latin typeface="Georgia"/>
                <a:ea typeface="Georgia"/>
                <a:cs typeface="Georgia"/>
                <a:sym typeface="Georgia"/>
              </a:rPr>
              <a:t>FIOR FIORE COOP</a:t>
            </a:r>
            <a:endParaRPr b="1" sz="1400">
              <a:solidFill>
                <a:srgbClr val="374151"/>
              </a:solidFill>
              <a:latin typeface="Georgia"/>
              <a:ea typeface="Georgia"/>
              <a:cs typeface="Georgia"/>
              <a:sym typeface="Georgia"/>
            </a:endParaRPr>
          </a:p>
          <a:p>
            <a:pPr indent="-317500" lvl="0" marL="457200" rtl="0" algn="l">
              <a:lnSpc>
                <a:spcPct val="95000"/>
              </a:lnSpc>
              <a:spcBef>
                <a:spcPts val="0"/>
              </a:spcBef>
              <a:spcAft>
                <a:spcPts val="0"/>
              </a:spcAft>
              <a:buClr>
                <a:srgbClr val="374151"/>
              </a:buClr>
              <a:buSzPts val="1400"/>
              <a:buFont typeface="Georgia"/>
              <a:buChar char="●"/>
            </a:pPr>
            <a:r>
              <a:rPr b="1" lang="it" sz="1400">
                <a:solidFill>
                  <a:srgbClr val="374151"/>
                </a:solidFill>
                <a:latin typeface="Georgia"/>
                <a:ea typeface="Georgia"/>
                <a:cs typeface="Georgia"/>
                <a:sym typeface="Georgia"/>
              </a:rPr>
              <a:t>LA DOLCE ISOLA</a:t>
            </a:r>
            <a:endParaRPr b="1" sz="1400">
              <a:solidFill>
                <a:srgbClr val="374151"/>
              </a:solidFill>
              <a:latin typeface="Georgia"/>
              <a:ea typeface="Georgia"/>
              <a:cs typeface="Georgia"/>
              <a:sym typeface="Georgia"/>
            </a:endParaRPr>
          </a:p>
        </p:txBody>
      </p:sp>
      <p:sp>
        <p:nvSpPr>
          <p:cNvPr id="117" name="Google Shape;117;p22"/>
          <p:cNvSpPr txBox="1"/>
          <p:nvPr/>
        </p:nvSpPr>
        <p:spPr>
          <a:xfrm>
            <a:off x="0" y="312033"/>
            <a:ext cx="8963100" cy="492600"/>
          </a:xfrm>
          <a:prstGeom prst="rect">
            <a:avLst/>
          </a:prstGeom>
          <a:solidFill>
            <a:srgbClr val="374151"/>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it" sz="2000">
                <a:solidFill>
                  <a:schemeClr val="dk1"/>
                </a:solidFill>
                <a:latin typeface="Georgia"/>
                <a:ea typeface="Georgia"/>
                <a:cs typeface="Georgia"/>
                <a:sym typeface="Georgia"/>
              </a:rPr>
              <a:t>BAR - CAFE’</a:t>
            </a:r>
            <a:endParaRPr b="1" sz="2000">
              <a:solidFill>
                <a:schemeClr val="dk1"/>
              </a:solidFill>
              <a:latin typeface="Georgia"/>
              <a:ea typeface="Georgia"/>
              <a:cs typeface="Georgia"/>
              <a:sym typeface="Georgia"/>
            </a:endParaRPr>
          </a:p>
        </p:txBody>
      </p:sp>
      <p:pic>
        <p:nvPicPr>
          <p:cNvPr id="118" name="Google Shape;118;p22"/>
          <p:cNvPicPr preferRelativeResize="0"/>
          <p:nvPr/>
        </p:nvPicPr>
        <p:blipFill>
          <a:blip r:embed="rId3">
            <a:alphaModFix/>
          </a:blip>
          <a:stretch>
            <a:fillRect/>
          </a:stretch>
        </p:blipFill>
        <p:spPr>
          <a:xfrm>
            <a:off x="152400" y="1172033"/>
            <a:ext cx="6097675" cy="4061052"/>
          </a:xfrm>
          <a:prstGeom prst="rect">
            <a:avLst/>
          </a:prstGeom>
          <a:noFill/>
          <a:ln>
            <a:noFill/>
          </a:ln>
        </p:spPr>
      </p:pic>
      <p:sp>
        <p:nvSpPr>
          <p:cNvPr id="119" name="Google Shape;119;p22"/>
          <p:cNvSpPr txBox="1"/>
          <p:nvPr>
            <p:ph idx="1" type="body"/>
          </p:nvPr>
        </p:nvSpPr>
        <p:spPr>
          <a:xfrm>
            <a:off x="6451200" y="3136956"/>
            <a:ext cx="2692800" cy="3268800"/>
          </a:xfrm>
          <a:prstGeom prst="rect">
            <a:avLst/>
          </a:prstGeom>
          <a:solidFill>
            <a:schemeClr val="dk1"/>
          </a:solidFill>
        </p:spPr>
        <p:txBody>
          <a:bodyPr anchorCtr="0" anchor="t" bIns="91425" lIns="91425" spcFirstLastPara="1" rIns="91425" wrap="square" tIns="91425">
            <a:normAutofit/>
          </a:bodyPr>
          <a:lstStyle/>
          <a:p>
            <a:pPr indent="0" lvl="0" marL="0" rtl="0" algn="l">
              <a:lnSpc>
                <a:spcPct val="95000"/>
              </a:lnSpc>
              <a:spcBef>
                <a:spcPts val="0"/>
              </a:spcBef>
              <a:spcAft>
                <a:spcPts val="1200"/>
              </a:spcAft>
              <a:buNone/>
            </a:pPr>
            <a:br>
              <a:rPr b="1" lang="it" sz="1100">
                <a:solidFill>
                  <a:srgbClr val="374151"/>
                </a:solidFill>
                <a:latin typeface="Roboto"/>
                <a:ea typeface="Roboto"/>
                <a:cs typeface="Roboto"/>
                <a:sym typeface="Roboto"/>
              </a:rPr>
            </a:br>
            <a:r>
              <a:rPr b="1" lang="it" sz="1100">
                <a:solidFill>
                  <a:srgbClr val="374151"/>
                </a:solidFill>
                <a:latin typeface="Georgia"/>
                <a:ea typeface="Georgia"/>
                <a:cs typeface="Georgia"/>
                <a:sym typeface="Georgia"/>
              </a:rPr>
              <a:t>I bar che abbiamo selezionato per voi offrono tutti fantastici prodotti artigianali di pasticceria fresca. Brioches e paste secche o con creme, tutte rigorosamente prodotte in casa. Colazioni davvero di alto livello con un ampia scelta di prodotti d’eccellenza. Colazioni dolci all’italiana</a:t>
            </a:r>
            <a:br>
              <a:rPr b="1" lang="it" sz="1100">
                <a:solidFill>
                  <a:srgbClr val="374151"/>
                </a:solidFill>
                <a:latin typeface="Georgia"/>
                <a:ea typeface="Georgia"/>
                <a:cs typeface="Georgia"/>
                <a:sym typeface="Georgia"/>
              </a:rPr>
            </a:br>
            <a:br>
              <a:rPr b="1" lang="it" sz="1100">
                <a:solidFill>
                  <a:srgbClr val="374151"/>
                </a:solidFill>
                <a:latin typeface="Georgia"/>
                <a:ea typeface="Georgia"/>
                <a:cs typeface="Georgia"/>
                <a:sym typeface="Georgia"/>
              </a:rPr>
            </a:br>
            <a:r>
              <a:rPr lang="it" sz="900">
                <a:solidFill>
                  <a:srgbClr val="374151"/>
                </a:solidFill>
                <a:latin typeface="Georgia"/>
                <a:ea typeface="Georgia"/>
                <a:cs typeface="Georgia"/>
                <a:sym typeface="Georgia"/>
              </a:rPr>
              <a:t>The cafes we have selected for you all offer fantastic fresh artisanal pastry products. Brioches and dry pastries or with creams, all strictly homemade. Truly high-level breakfasts with a wide choice of excellent products. Sweet Italian breakfasts</a:t>
            </a:r>
            <a:br>
              <a:rPr lang="it" sz="900">
                <a:solidFill>
                  <a:srgbClr val="374151"/>
                </a:solidFill>
                <a:latin typeface="Roboto"/>
                <a:ea typeface="Roboto"/>
                <a:cs typeface="Roboto"/>
                <a:sym typeface="Roboto"/>
              </a:rPr>
            </a:br>
            <a:endParaRPr b="1" sz="1300">
              <a:solidFill>
                <a:srgbClr val="37415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3" name="Shape 123"/>
        <p:cNvGrpSpPr/>
        <p:nvPr/>
      </p:nvGrpSpPr>
      <p:grpSpPr>
        <a:xfrm>
          <a:off x="0" y="0"/>
          <a:ext cx="0" cy="0"/>
          <a:chOff x="0" y="0"/>
          <a:chExt cx="0" cy="0"/>
        </a:xfrm>
      </p:grpSpPr>
      <p:sp>
        <p:nvSpPr>
          <p:cNvPr id="124" name="Google Shape;124;p23"/>
          <p:cNvSpPr txBox="1"/>
          <p:nvPr>
            <p:ph idx="1" type="body"/>
          </p:nvPr>
        </p:nvSpPr>
        <p:spPr>
          <a:xfrm>
            <a:off x="1303725" y="867233"/>
            <a:ext cx="7659300" cy="487500"/>
          </a:xfrm>
          <a:prstGeom prst="rect">
            <a:avLst/>
          </a:prstGeom>
          <a:solidFill>
            <a:schemeClr val="dk1"/>
          </a:solidFill>
        </p:spPr>
        <p:txBody>
          <a:bodyPr anchorCtr="0" anchor="t" bIns="91425" lIns="91425" spcFirstLastPara="1" rIns="91425" wrap="square" tIns="91425">
            <a:normAutofit/>
          </a:bodyPr>
          <a:lstStyle/>
          <a:p>
            <a:pPr indent="0" lvl="0" marL="0" rtl="0" algn="r">
              <a:spcBef>
                <a:spcPts val="0"/>
              </a:spcBef>
              <a:spcAft>
                <a:spcPts val="1200"/>
              </a:spcAft>
              <a:buNone/>
            </a:pPr>
            <a:r>
              <a:rPr b="1" lang="it" sz="1000">
                <a:solidFill>
                  <a:srgbClr val="374151"/>
                </a:solidFill>
                <a:latin typeface="Georgia"/>
                <a:ea typeface="Georgia"/>
                <a:cs typeface="Georgia"/>
                <a:sym typeface="Georgia"/>
              </a:rPr>
              <a:t>più distanti - further away</a:t>
            </a:r>
            <a:endParaRPr sz="700">
              <a:solidFill>
                <a:srgbClr val="374151"/>
              </a:solidFill>
              <a:latin typeface="Georgia"/>
              <a:ea typeface="Georgia"/>
              <a:cs typeface="Georgia"/>
              <a:sym typeface="Georgia"/>
            </a:endParaRPr>
          </a:p>
        </p:txBody>
      </p:sp>
      <p:sp>
        <p:nvSpPr>
          <p:cNvPr id="125" name="Google Shape;125;p23"/>
          <p:cNvSpPr txBox="1"/>
          <p:nvPr>
            <p:ph idx="1" type="body"/>
          </p:nvPr>
        </p:nvSpPr>
        <p:spPr>
          <a:xfrm>
            <a:off x="6394125" y="1763592"/>
            <a:ext cx="2692800" cy="3206700"/>
          </a:xfrm>
          <a:prstGeom prst="rect">
            <a:avLst/>
          </a:prstGeom>
          <a:solidFill>
            <a:schemeClr val="dk1"/>
          </a:solidFill>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374151"/>
              </a:buClr>
              <a:buSzPts val="1400"/>
              <a:buFont typeface="Georgia"/>
              <a:buChar char="●"/>
            </a:pPr>
            <a:r>
              <a:rPr lang="it" sz="1400">
                <a:solidFill>
                  <a:srgbClr val="374151"/>
                </a:solidFill>
                <a:latin typeface="Georgia"/>
                <a:ea typeface="Georgia"/>
                <a:cs typeface="Georgia"/>
                <a:sym typeface="Georgia"/>
              </a:rPr>
              <a:t>BARATTI e MILANO</a:t>
            </a:r>
            <a:endParaRPr sz="1400">
              <a:solidFill>
                <a:srgbClr val="374151"/>
              </a:solidFill>
              <a:latin typeface="Georgia"/>
              <a:ea typeface="Georgia"/>
              <a:cs typeface="Georgia"/>
              <a:sym typeface="Georgia"/>
            </a:endParaRPr>
          </a:p>
          <a:p>
            <a:pPr indent="-317500" lvl="0" marL="457200" rtl="0" algn="l">
              <a:lnSpc>
                <a:spcPct val="100000"/>
              </a:lnSpc>
              <a:spcBef>
                <a:spcPts val="0"/>
              </a:spcBef>
              <a:spcAft>
                <a:spcPts val="0"/>
              </a:spcAft>
              <a:buClr>
                <a:srgbClr val="374151"/>
              </a:buClr>
              <a:buSzPts val="1400"/>
              <a:buFont typeface="Georgia"/>
              <a:buChar char="●"/>
            </a:pPr>
            <a:r>
              <a:rPr lang="it" sz="1400">
                <a:solidFill>
                  <a:srgbClr val="374151"/>
                </a:solidFill>
                <a:latin typeface="Georgia"/>
                <a:ea typeface="Georgia"/>
                <a:cs typeface="Georgia"/>
                <a:sym typeface="Georgia"/>
              </a:rPr>
              <a:t>CAFFE’ MULASSANO</a:t>
            </a:r>
            <a:endParaRPr sz="1400">
              <a:solidFill>
                <a:srgbClr val="374151"/>
              </a:solidFill>
              <a:latin typeface="Georgia"/>
              <a:ea typeface="Georgia"/>
              <a:cs typeface="Georgia"/>
              <a:sym typeface="Georgia"/>
            </a:endParaRPr>
          </a:p>
          <a:p>
            <a:pPr indent="-317500" lvl="0" marL="457200" rtl="0" algn="l">
              <a:lnSpc>
                <a:spcPct val="100000"/>
              </a:lnSpc>
              <a:spcBef>
                <a:spcPts val="0"/>
              </a:spcBef>
              <a:spcAft>
                <a:spcPts val="0"/>
              </a:spcAft>
              <a:buClr>
                <a:srgbClr val="374151"/>
              </a:buClr>
              <a:buSzPts val="1400"/>
              <a:buFont typeface="Georgia"/>
              <a:buChar char="●"/>
            </a:pPr>
            <a:r>
              <a:rPr lang="it" sz="1400">
                <a:solidFill>
                  <a:srgbClr val="374151"/>
                </a:solidFill>
                <a:latin typeface="Georgia"/>
                <a:ea typeface="Georgia"/>
                <a:cs typeface="Georgia"/>
                <a:sym typeface="Georgia"/>
              </a:rPr>
              <a:t>STRATTA</a:t>
            </a:r>
            <a:endParaRPr sz="1400">
              <a:solidFill>
                <a:srgbClr val="374151"/>
              </a:solidFill>
              <a:latin typeface="Georgia"/>
              <a:ea typeface="Georgia"/>
              <a:cs typeface="Georgia"/>
              <a:sym typeface="Georgia"/>
            </a:endParaRPr>
          </a:p>
          <a:p>
            <a:pPr indent="-317500" lvl="0" marL="457200" rtl="0" algn="l">
              <a:lnSpc>
                <a:spcPct val="100000"/>
              </a:lnSpc>
              <a:spcBef>
                <a:spcPts val="0"/>
              </a:spcBef>
              <a:spcAft>
                <a:spcPts val="0"/>
              </a:spcAft>
              <a:buClr>
                <a:srgbClr val="374151"/>
              </a:buClr>
              <a:buSzPts val="1400"/>
              <a:buFont typeface="Georgia"/>
              <a:buChar char="●"/>
            </a:pPr>
            <a:r>
              <a:rPr lang="it" sz="1400">
                <a:solidFill>
                  <a:srgbClr val="374151"/>
                </a:solidFill>
                <a:latin typeface="Georgia"/>
                <a:ea typeface="Georgia"/>
                <a:cs typeface="Georgia"/>
                <a:sym typeface="Georgia"/>
              </a:rPr>
              <a:t>CAFFE’ TORINO</a:t>
            </a:r>
            <a:endParaRPr sz="1400">
              <a:solidFill>
                <a:srgbClr val="374151"/>
              </a:solidFill>
              <a:latin typeface="Georgia"/>
              <a:ea typeface="Georgia"/>
              <a:cs typeface="Georgia"/>
              <a:sym typeface="Georgia"/>
            </a:endParaRPr>
          </a:p>
          <a:p>
            <a:pPr indent="-317500" lvl="0" marL="457200" rtl="0" algn="l">
              <a:lnSpc>
                <a:spcPct val="100000"/>
              </a:lnSpc>
              <a:spcBef>
                <a:spcPts val="0"/>
              </a:spcBef>
              <a:spcAft>
                <a:spcPts val="0"/>
              </a:spcAft>
              <a:buClr>
                <a:srgbClr val="374151"/>
              </a:buClr>
              <a:buSzPts val="1400"/>
              <a:buFont typeface="Georgia"/>
              <a:buChar char="●"/>
            </a:pPr>
            <a:r>
              <a:rPr lang="it" sz="1400">
                <a:solidFill>
                  <a:srgbClr val="374151"/>
                </a:solidFill>
                <a:latin typeface="Georgia"/>
                <a:ea typeface="Georgia"/>
                <a:cs typeface="Georgia"/>
                <a:sym typeface="Georgia"/>
              </a:rPr>
              <a:t>CAFFE’ BICERIN</a:t>
            </a:r>
            <a:endParaRPr sz="1400">
              <a:solidFill>
                <a:srgbClr val="374151"/>
              </a:solidFill>
              <a:latin typeface="Georgia"/>
              <a:ea typeface="Georgia"/>
              <a:cs typeface="Georgia"/>
              <a:sym typeface="Georgia"/>
            </a:endParaRPr>
          </a:p>
          <a:p>
            <a:pPr indent="-317500" lvl="0" marL="457200" rtl="0" algn="l">
              <a:lnSpc>
                <a:spcPct val="100000"/>
              </a:lnSpc>
              <a:spcBef>
                <a:spcPts val="0"/>
              </a:spcBef>
              <a:spcAft>
                <a:spcPts val="0"/>
              </a:spcAft>
              <a:buClr>
                <a:srgbClr val="374151"/>
              </a:buClr>
              <a:buSzPts val="1400"/>
              <a:buFont typeface="Georgia"/>
              <a:buChar char="●"/>
            </a:pPr>
            <a:r>
              <a:rPr lang="it" sz="1400">
                <a:solidFill>
                  <a:srgbClr val="374151"/>
                </a:solidFill>
                <a:latin typeface="Georgia"/>
                <a:ea typeface="Georgia"/>
                <a:cs typeface="Georgia"/>
                <a:sym typeface="Georgia"/>
              </a:rPr>
              <a:t>CAFFE SAN CARLO</a:t>
            </a:r>
            <a:endParaRPr sz="1400">
              <a:solidFill>
                <a:srgbClr val="374151"/>
              </a:solidFill>
              <a:latin typeface="Georgia"/>
              <a:ea typeface="Georgia"/>
              <a:cs typeface="Georgia"/>
              <a:sym typeface="Georgia"/>
            </a:endParaRPr>
          </a:p>
          <a:p>
            <a:pPr indent="-317500" lvl="0" marL="457200" rtl="0" algn="l">
              <a:lnSpc>
                <a:spcPct val="100000"/>
              </a:lnSpc>
              <a:spcBef>
                <a:spcPts val="0"/>
              </a:spcBef>
              <a:spcAft>
                <a:spcPts val="0"/>
              </a:spcAft>
              <a:buClr>
                <a:srgbClr val="374151"/>
              </a:buClr>
              <a:buSzPts val="1400"/>
              <a:buFont typeface="Georgia"/>
              <a:buChar char="●"/>
            </a:pPr>
            <a:r>
              <a:rPr lang="it" sz="1400">
                <a:solidFill>
                  <a:srgbClr val="374151"/>
                </a:solidFill>
                <a:latin typeface="Georgia"/>
                <a:ea typeface="Georgia"/>
                <a:cs typeface="Georgia"/>
                <a:sym typeface="Georgia"/>
              </a:rPr>
              <a:t>CAFFE’ GHIGO</a:t>
            </a:r>
            <a:endParaRPr sz="1400">
              <a:solidFill>
                <a:srgbClr val="374151"/>
              </a:solidFill>
              <a:latin typeface="Georgia"/>
              <a:ea typeface="Georgia"/>
              <a:cs typeface="Georgia"/>
              <a:sym typeface="Georgia"/>
            </a:endParaRPr>
          </a:p>
          <a:p>
            <a:pPr indent="-317500" lvl="0" marL="457200" rtl="0" algn="l">
              <a:lnSpc>
                <a:spcPct val="100000"/>
              </a:lnSpc>
              <a:spcBef>
                <a:spcPts val="0"/>
              </a:spcBef>
              <a:spcAft>
                <a:spcPts val="0"/>
              </a:spcAft>
              <a:buClr>
                <a:srgbClr val="374151"/>
              </a:buClr>
              <a:buSzPts val="1400"/>
              <a:buFont typeface="Georgia"/>
              <a:buChar char="●"/>
            </a:pPr>
            <a:r>
              <a:rPr lang="it" sz="1400">
                <a:solidFill>
                  <a:srgbClr val="374151"/>
                </a:solidFill>
                <a:latin typeface="Georgia"/>
                <a:ea typeface="Georgia"/>
                <a:cs typeface="Georgia"/>
                <a:sym typeface="Georgia"/>
              </a:rPr>
              <a:t>FIORIO</a:t>
            </a:r>
            <a:endParaRPr sz="1400">
              <a:solidFill>
                <a:srgbClr val="374151"/>
              </a:solidFill>
              <a:latin typeface="Georgia"/>
              <a:ea typeface="Georgia"/>
              <a:cs typeface="Georgia"/>
              <a:sym typeface="Georgia"/>
            </a:endParaRPr>
          </a:p>
          <a:p>
            <a:pPr indent="-317500" lvl="0" marL="457200" rtl="0" algn="l">
              <a:lnSpc>
                <a:spcPct val="100000"/>
              </a:lnSpc>
              <a:spcBef>
                <a:spcPts val="0"/>
              </a:spcBef>
              <a:spcAft>
                <a:spcPts val="0"/>
              </a:spcAft>
              <a:buClr>
                <a:srgbClr val="374151"/>
              </a:buClr>
              <a:buSzPts val="1400"/>
              <a:buFont typeface="Georgia"/>
              <a:buChar char="●"/>
            </a:pPr>
            <a:r>
              <a:rPr lang="it" sz="1400">
                <a:solidFill>
                  <a:srgbClr val="374151"/>
                </a:solidFill>
                <a:latin typeface="Georgia"/>
                <a:ea typeface="Georgia"/>
                <a:cs typeface="Georgia"/>
                <a:sym typeface="Georgia"/>
              </a:rPr>
              <a:t>PLATTI</a:t>
            </a:r>
            <a:endParaRPr b="1" sz="1400">
              <a:solidFill>
                <a:srgbClr val="374151"/>
              </a:solidFill>
              <a:latin typeface="Georgia"/>
              <a:ea typeface="Georgia"/>
              <a:cs typeface="Georgia"/>
              <a:sym typeface="Georgia"/>
            </a:endParaRPr>
          </a:p>
        </p:txBody>
      </p:sp>
      <p:sp>
        <p:nvSpPr>
          <p:cNvPr id="126" name="Google Shape;126;p23"/>
          <p:cNvSpPr txBox="1"/>
          <p:nvPr/>
        </p:nvSpPr>
        <p:spPr>
          <a:xfrm>
            <a:off x="0" y="312033"/>
            <a:ext cx="8963100" cy="492600"/>
          </a:xfrm>
          <a:prstGeom prst="rect">
            <a:avLst/>
          </a:prstGeom>
          <a:solidFill>
            <a:srgbClr val="374151"/>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it" sz="2000">
                <a:solidFill>
                  <a:schemeClr val="dk1"/>
                </a:solidFill>
                <a:latin typeface="Georgia"/>
                <a:ea typeface="Georgia"/>
                <a:cs typeface="Georgia"/>
                <a:sym typeface="Georgia"/>
              </a:rPr>
              <a:t>BAR - CAFE’</a:t>
            </a:r>
            <a:endParaRPr b="1" sz="2000">
              <a:solidFill>
                <a:schemeClr val="dk1"/>
              </a:solidFill>
              <a:latin typeface="Georgia"/>
              <a:ea typeface="Georgia"/>
              <a:cs typeface="Georgia"/>
              <a:sym typeface="Georgia"/>
            </a:endParaRPr>
          </a:p>
        </p:txBody>
      </p:sp>
      <p:pic>
        <p:nvPicPr>
          <p:cNvPr id="127" name="Google Shape;127;p23"/>
          <p:cNvPicPr preferRelativeResize="0"/>
          <p:nvPr/>
        </p:nvPicPr>
        <p:blipFill>
          <a:blip r:embed="rId3">
            <a:alphaModFix/>
          </a:blip>
          <a:stretch>
            <a:fillRect/>
          </a:stretch>
        </p:blipFill>
        <p:spPr>
          <a:xfrm>
            <a:off x="0" y="1289300"/>
            <a:ext cx="6074988" cy="3837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1" name="Shape 131"/>
        <p:cNvGrpSpPr/>
        <p:nvPr/>
      </p:nvGrpSpPr>
      <p:grpSpPr>
        <a:xfrm>
          <a:off x="0" y="0"/>
          <a:ext cx="0" cy="0"/>
          <a:chOff x="0" y="0"/>
          <a:chExt cx="0" cy="0"/>
        </a:xfrm>
      </p:grpSpPr>
      <p:sp>
        <p:nvSpPr>
          <p:cNvPr id="132" name="Google Shape;132;p24"/>
          <p:cNvSpPr txBox="1"/>
          <p:nvPr/>
        </p:nvSpPr>
        <p:spPr>
          <a:xfrm>
            <a:off x="1772700" y="560767"/>
            <a:ext cx="7371300" cy="492600"/>
          </a:xfrm>
          <a:prstGeom prst="rect">
            <a:avLst/>
          </a:prstGeom>
          <a:solidFill>
            <a:srgbClr val="F6B26B"/>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000">
                <a:solidFill>
                  <a:schemeClr val="dk1"/>
                </a:solidFill>
                <a:latin typeface="Georgia"/>
                <a:ea typeface="Georgia"/>
                <a:cs typeface="Georgia"/>
                <a:sym typeface="Georgia"/>
              </a:rPr>
              <a:t>PUB e RISTORANTI </a:t>
            </a:r>
            <a:r>
              <a:rPr b="1" lang="it" sz="1500">
                <a:solidFill>
                  <a:schemeClr val="dk1"/>
                </a:solidFill>
                <a:latin typeface="Georgia"/>
                <a:ea typeface="Georgia"/>
                <a:cs typeface="Georgia"/>
                <a:sym typeface="Georgia"/>
              </a:rPr>
              <a:t>- restaurants and pub</a:t>
            </a:r>
            <a:endParaRPr b="1" sz="1500">
              <a:solidFill>
                <a:schemeClr val="dk1"/>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6" name="Shape 136"/>
        <p:cNvGrpSpPr/>
        <p:nvPr/>
      </p:nvGrpSpPr>
      <p:grpSpPr>
        <a:xfrm>
          <a:off x="0" y="0"/>
          <a:ext cx="0" cy="0"/>
          <a:chOff x="0" y="0"/>
          <a:chExt cx="0" cy="0"/>
        </a:xfrm>
      </p:grpSpPr>
      <p:sp>
        <p:nvSpPr>
          <p:cNvPr id="137" name="Google Shape;137;p25"/>
          <p:cNvSpPr txBox="1"/>
          <p:nvPr/>
        </p:nvSpPr>
        <p:spPr>
          <a:xfrm>
            <a:off x="0" y="312033"/>
            <a:ext cx="8963100" cy="492600"/>
          </a:xfrm>
          <a:prstGeom prst="rect">
            <a:avLst/>
          </a:prstGeom>
          <a:solidFill>
            <a:srgbClr val="F6B26B"/>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it" sz="2000">
                <a:solidFill>
                  <a:schemeClr val="dk1"/>
                </a:solidFill>
                <a:latin typeface="Georgia"/>
                <a:ea typeface="Georgia"/>
                <a:cs typeface="Georgia"/>
                <a:sym typeface="Georgia"/>
              </a:rPr>
              <a:t>RISTORANTI/PUB</a:t>
            </a:r>
            <a:endParaRPr b="1" sz="2000">
              <a:solidFill>
                <a:schemeClr val="dk1"/>
              </a:solidFill>
              <a:latin typeface="Georgia"/>
              <a:ea typeface="Georgia"/>
              <a:cs typeface="Georgia"/>
              <a:sym typeface="Georgia"/>
            </a:endParaRPr>
          </a:p>
        </p:txBody>
      </p:sp>
      <p:sp>
        <p:nvSpPr>
          <p:cNvPr id="138" name="Google Shape;138;p25"/>
          <p:cNvSpPr txBox="1"/>
          <p:nvPr>
            <p:ph idx="1" type="body"/>
          </p:nvPr>
        </p:nvSpPr>
        <p:spPr>
          <a:xfrm>
            <a:off x="232700" y="1794233"/>
            <a:ext cx="3277800" cy="2384700"/>
          </a:xfrm>
          <a:prstGeom prst="rect">
            <a:avLst/>
          </a:prstGeom>
          <a:solidFill>
            <a:schemeClr val="dk1"/>
          </a:solidFill>
        </p:spPr>
        <p:txBody>
          <a:bodyPr anchorCtr="0" anchor="t" bIns="91425" lIns="91425" spcFirstLastPara="1" rIns="91425" wrap="square" tIns="91425">
            <a:normAutofit/>
          </a:bodyPr>
          <a:lstStyle/>
          <a:p>
            <a:pPr indent="0" lvl="0" marL="0" rtl="0" algn="l">
              <a:lnSpc>
                <a:spcPct val="105000"/>
              </a:lnSpc>
              <a:spcBef>
                <a:spcPts val="0"/>
              </a:spcBef>
              <a:spcAft>
                <a:spcPts val="0"/>
              </a:spcAft>
              <a:buNone/>
            </a:pPr>
            <a:r>
              <a:rPr b="1" lang="it" sz="1100">
                <a:solidFill>
                  <a:srgbClr val="374151"/>
                </a:solidFill>
                <a:latin typeface="Georgia"/>
                <a:ea typeface="Georgia"/>
                <a:cs typeface="Georgia"/>
                <a:sym typeface="Georgia"/>
              </a:rPr>
              <a:t>Il Piemonte è una regione ricca di piatti tipici, ricette e vini d’eccellenza conosciuti a livello mondiale. Pensiamo al Tartufo d’Alba, al bollito, al bonet, al Barolo…</a:t>
            </a:r>
            <a:endParaRPr b="1" sz="1100">
              <a:solidFill>
                <a:srgbClr val="374151"/>
              </a:solidFill>
              <a:latin typeface="Georgia"/>
              <a:ea typeface="Georgia"/>
              <a:cs typeface="Georgia"/>
              <a:sym typeface="Georgia"/>
            </a:endParaRPr>
          </a:p>
          <a:p>
            <a:pPr indent="0" lvl="0" marL="0" rtl="0" algn="l">
              <a:lnSpc>
                <a:spcPct val="105000"/>
              </a:lnSpc>
              <a:spcBef>
                <a:spcPts val="1200"/>
              </a:spcBef>
              <a:spcAft>
                <a:spcPts val="1200"/>
              </a:spcAft>
              <a:buNone/>
            </a:pPr>
            <a:r>
              <a:rPr b="1" lang="it" sz="1100">
                <a:solidFill>
                  <a:srgbClr val="374151"/>
                </a:solidFill>
                <a:latin typeface="Georgia"/>
                <a:ea typeface="Georgia"/>
                <a:cs typeface="Georgia"/>
                <a:sym typeface="Georgia"/>
              </a:rPr>
              <a:t>Vi riportiamo nelle prossime pagine alcuni dei ristoranti e locali per pranzi e cene presenti nel nostro quartiere, ma anche una selezione dei nostri ristoranti preferiti nei dintorni (Torino e non). </a:t>
            </a:r>
            <a:endParaRPr b="1" sz="1100">
              <a:solidFill>
                <a:srgbClr val="374151"/>
              </a:solidFill>
              <a:latin typeface="Georgia"/>
              <a:ea typeface="Georgia"/>
              <a:cs typeface="Georgia"/>
              <a:sym typeface="Georgia"/>
            </a:endParaRPr>
          </a:p>
        </p:txBody>
      </p:sp>
      <p:sp>
        <p:nvSpPr>
          <p:cNvPr id="139" name="Google Shape;139;p25"/>
          <p:cNvSpPr txBox="1"/>
          <p:nvPr>
            <p:ph idx="1" type="body"/>
          </p:nvPr>
        </p:nvSpPr>
        <p:spPr>
          <a:xfrm>
            <a:off x="232700" y="4128767"/>
            <a:ext cx="3126900" cy="192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900">
                <a:solidFill>
                  <a:srgbClr val="374151"/>
                </a:solidFill>
                <a:latin typeface="Georgia"/>
                <a:ea typeface="Georgia"/>
                <a:cs typeface="Georgia"/>
                <a:sym typeface="Georgia"/>
              </a:rPr>
              <a:t>Piedmont is a region rich in typical dishes, recipes and excellent wines known worldwide. Let's think about the Alba Truffle, boiled meat, bonet, Barolo...</a:t>
            </a:r>
            <a:endParaRPr sz="900">
              <a:solidFill>
                <a:srgbClr val="374151"/>
              </a:solidFill>
              <a:latin typeface="Georgia"/>
              <a:ea typeface="Georgia"/>
              <a:cs typeface="Georgia"/>
              <a:sym typeface="Georgia"/>
            </a:endParaRPr>
          </a:p>
          <a:p>
            <a:pPr indent="0" lvl="0" marL="0" rtl="0" algn="l">
              <a:spcBef>
                <a:spcPts val="1200"/>
              </a:spcBef>
              <a:spcAft>
                <a:spcPts val="1200"/>
              </a:spcAft>
              <a:buNone/>
            </a:pPr>
            <a:r>
              <a:rPr lang="it" sz="900">
                <a:solidFill>
                  <a:srgbClr val="374151"/>
                </a:solidFill>
                <a:latin typeface="Georgia"/>
                <a:ea typeface="Georgia"/>
                <a:cs typeface="Georgia"/>
                <a:sym typeface="Georgia"/>
              </a:rPr>
              <a:t>In the next pages we report some of the restaurants and places for lunch and dinner in our neighborhood, but also a selection of our favorite restaurants in the surrounding area (Turin and beyond)</a:t>
            </a:r>
            <a:endParaRPr sz="900">
              <a:solidFill>
                <a:srgbClr val="374151"/>
              </a:solidFill>
              <a:latin typeface="Georgia"/>
              <a:ea typeface="Georgia"/>
              <a:cs typeface="Georgia"/>
              <a:sym typeface="Georgia"/>
            </a:endParaRPr>
          </a:p>
        </p:txBody>
      </p:sp>
      <p:pic>
        <p:nvPicPr>
          <p:cNvPr id="140" name="Google Shape;140;p25"/>
          <p:cNvPicPr preferRelativeResize="0"/>
          <p:nvPr/>
        </p:nvPicPr>
        <p:blipFill>
          <a:blip r:embed="rId3">
            <a:alphaModFix/>
          </a:blip>
          <a:stretch>
            <a:fillRect/>
          </a:stretch>
        </p:blipFill>
        <p:spPr>
          <a:xfrm>
            <a:off x="3705400" y="1404153"/>
            <a:ext cx="5438600" cy="3627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4" name="Shape 144"/>
        <p:cNvGrpSpPr/>
        <p:nvPr/>
      </p:nvGrpSpPr>
      <p:grpSpPr>
        <a:xfrm>
          <a:off x="0" y="0"/>
          <a:ext cx="0" cy="0"/>
          <a:chOff x="0" y="0"/>
          <a:chExt cx="0" cy="0"/>
        </a:xfrm>
      </p:grpSpPr>
      <p:sp>
        <p:nvSpPr>
          <p:cNvPr id="145" name="Google Shape;145;p26"/>
          <p:cNvSpPr txBox="1"/>
          <p:nvPr>
            <p:ph idx="1" type="body"/>
          </p:nvPr>
        </p:nvSpPr>
        <p:spPr>
          <a:xfrm>
            <a:off x="1303725" y="867233"/>
            <a:ext cx="7659300" cy="487500"/>
          </a:xfrm>
          <a:prstGeom prst="rect">
            <a:avLst/>
          </a:prstGeom>
          <a:solidFill>
            <a:schemeClr val="dk1"/>
          </a:solidFill>
        </p:spPr>
        <p:txBody>
          <a:bodyPr anchorCtr="0" anchor="t" bIns="91425" lIns="91425" spcFirstLastPara="1" rIns="91425" wrap="square" tIns="91425">
            <a:normAutofit/>
          </a:bodyPr>
          <a:lstStyle/>
          <a:p>
            <a:pPr indent="0" lvl="0" marL="0" rtl="0" algn="r">
              <a:lnSpc>
                <a:spcPct val="95000"/>
              </a:lnSpc>
              <a:spcBef>
                <a:spcPts val="0"/>
              </a:spcBef>
              <a:spcAft>
                <a:spcPts val="1200"/>
              </a:spcAft>
              <a:buNone/>
            </a:pPr>
            <a:r>
              <a:rPr b="1" lang="it" sz="1000">
                <a:solidFill>
                  <a:srgbClr val="374151"/>
                </a:solidFill>
                <a:latin typeface="Georgia"/>
                <a:ea typeface="Georgia"/>
                <a:cs typeface="Georgia"/>
                <a:sym typeface="Georgia"/>
              </a:rPr>
              <a:t>nel quartiere - in the neighborhood</a:t>
            </a:r>
            <a:endParaRPr sz="1000">
              <a:solidFill>
                <a:srgbClr val="374151"/>
              </a:solidFill>
              <a:latin typeface="Georgia"/>
              <a:ea typeface="Georgia"/>
              <a:cs typeface="Georgia"/>
              <a:sym typeface="Georgia"/>
            </a:endParaRPr>
          </a:p>
        </p:txBody>
      </p:sp>
      <p:sp>
        <p:nvSpPr>
          <p:cNvPr id="146" name="Google Shape;146;p26"/>
          <p:cNvSpPr txBox="1"/>
          <p:nvPr>
            <p:ph idx="1" type="body"/>
          </p:nvPr>
        </p:nvSpPr>
        <p:spPr>
          <a:xfrm>
            <a:off x="835850" y="1716233"/>
            <a:ext cx="7659300" cy="4435500"/>
          </a:xfrm>
          <a:prstGeom prst="rect">
            <a:avLst/>
          </a:prstGeom>
          <a:solidFill>
            <a:schemeClr val="dk1"/>
          </a:solidFill>
        </p:spPr>
        <p:txBody>
          <a:bodyPr anchorCtr="0" anchor="t" bIns="91425" lIns="91425" spcFirstLastPara="1" rIns="91425" wrap="square" tIns="91425">
            <a:normAutofit/>
          </a:bodyPr>
          <a:lstStyle/>
          <a:p>
            <a:pPr indent="0" lvl="0" marL="0" rtl="0" algn="l">
              <a:spcBef>
                <a:spcPts val="0"/>
              </a:spcBef>
              <a:spcAft>
                <a:spcPts val="0"/>
              </a:spcAft>
              <a:buNone/>
            </a:pPr>
            <a:r>
              <a:rPr b="1" lang="it" sz="1200">
                <a:solidFill>
                  <a:srgbClr val="374151"/>
                </a:solidFill>
                <a:latin typeface="Georgia"/>
                <a:ea typeface="Georgia"/>
                <a:cs typeface="Georgia"/>
                <a:sym typeface="Georgia"/>
              </a:rPr>
              <a:t>● TABERNA LIBRARIA </a:t>
            </a:r>
            <a:r>
              <a:rPr lang="it" sz="1000">
                <a:solidFill>
                  <a:srgbClr val="374151"/>
                </a:solidFill>
                <a:latin typeface="Georgia"/>
                <a:ea typeface="Georgia"/>
                <a:cs typeface="Georgia"/>
                <a:sym typeface="Georgia"/>
              </a:rPr>
              <a:t>- via Giambattista Bogino 5, Torino</a:t>
            </a:r>
            <a:br>
              <a:rPr b="1" lang="it" sz="1200">
                <a:solidFill>
                  <a:srgbClr val="374151"/>
                </a:solidFill>
                <a:latin typeface="Georgia"/>
                <a:ea typeface="Georgia"/>
                <a:cs typeface="Georgia"/>
                <a:sym typeface="Georgia"/>
              </a:rPr>
            </a:br>
            <a:r>
              <a:rPr b="1" lang="it" sz="1100">
                <a:solidFill>
                  <a:srgbClr val="374151"/>
                </a:solidFill>
                <a:latin typeface="Georgia"/>
                <a:ea typeface="Georgia"/>
                <a:cs typeface="Georgia"/>
                <a:sym typeface="Georgia"/>
              </a:rPr>
              <a:t>Offre una cucina piemontese di alta qualità ed un ampia selezione di vini di ottima qualità. Proprio nel centro di Torino.</a:t>
            </a:r>
            <a:br>
              <a:rPr lang="it" sz="1200">
                <a:solidFill>
                  <a:srgbClr val="374151"/>
                </a:solidFill>
                <a:latin typeface="Georgia"/>
                <a:ea typeface="Georgia"/>
                <a:cs typeface="Georgia"/>
                <a:sym typeface="Georgia"/>
              </a:rPr>
            </a:br>
            <a:r>
              <a:rPr lang="it" sz="900">
                <a:solidFill>
                  <a:srgbClr val="374151"/>
                </a:solidFill>
                <a:latin typeface="Georgia"/>
                <a:ea typeface="Georgia"/>
                <a:cs typeface="Georgia"/>
                <a:sym typeface="Georgia"/>
              </a:rPr>
              <a:t>It offers high quality Piedmontese cuisine and a wide selection of excellent quality wines. Right in the center of Turin.</a:t>
            </a:r>
            <a:endParaRPr sz="900">
              <a:solidFill>
                <a:srgbClr val="374151"/>
              </a:solidFill>
              <a:latin typeface="Georgia"/>
              <a:ea typeface="Georgia"/>
              <a:cs typeface="Georgia"/>
              <a:sym typeface="Georgia"/>
            </a:endParaRPr>
          </a:p>
          <a:p>
            <a:pPr indent="0" lvl="0" marL="0" rtl="0" algn="l">
              <a:spcBef>
                <a:spcPts val="1200"/>
              </a:spcBef>
              <a:spcAft>
                <a:spcPts val="0"/>
              </a:spcAft>
              <a:buNone/>
            </a:pPr>
            <a:r>
              <a:rPr b="1" lang="it" sz="1200">
                <a:solidFill>
                  <a:srgbClr val="374151"/>
                </a:solidFill>
                <a:latin typeface="Georgia"/>
                <a:ea typeface="Georgia"/>
                <a:cs typeface="Georgia"/>
                <a:sym typeface="Georgia"/>
              </a:rPr>
              <a:t>● BOTTEGA FLEGREA </a:t>
            </a:r>
            <a:r>
              <a:rPr lang="it" sz="1000">
                <a:solidFill>
                  <a:srgbClr val="374151"/>
                </a:solidFill>
                <a:latin typeface="Georgia"/>
                <a:ea typeface="Georgia"/>
                <a:cs typeface="Georgia"/>
                <a:sym typeface="Georgia"/>
              </a:rPr>
              <a:t>- Corso Francia 93, Rivoli</a:t>
            </a:r>
            <a:br>
              <a:rPr b="1" lang="it" sz="1200">
                <a:solidFill>
                  <a:srgbClr val="374151"/>
                </a:solidFill>
                <a:latin typeface="Georgia"/>
                <a:ea typeface="Georgia"/>
                <a:cs typeface="Georgia"/>
                <a:sym typeface="Georgia"/>
              </a:rPr>
            </a:br>
            <a:r>
              <a:rPr b="1" lang="it" sz="1100">
                <a:solidFill>
                  <a:srgbClr val="374151"/>
                </a:solidFill>
                <a:latin typeface="Georgia"/>
                <a:ea typeface="Georgia"/>
                <a:cs typeface="Georgia"/>
                <a:sym typeface="Georgia"/>
              </a:rPr>
              <a:t>Pizza napoletana “da manuale”. Carmine, Raffaella e i loro ragazzi, sapranno deliziarvi con fantastiche pizze tradizionali o speciali.</a:t>
            </a:r>
            <a:br>
              <a:rPr lang="it" sz="1100">
                <a:solidFill>
                  <a:srgbClr val="374151"/>
                </a:solidFill>
                <a:latin typeface="Georgia"/>
                <a:ea typeface="Georgia"/>
                <a:cs typeface="Georgia"/>
                <a:sym typeface="Georgia"/>
              </a:rPr>
            </a:br>
            <a:r>
              <a:rPr lang="it" sz="900">
                <a:solidFill>
                  <a:srgbClr val="374151"/>
                </a:solidFill>
                <a:latin typeface="Georgia"/>
                <a:ea typeface="Georgia"/>
                <a:cs typeface="Georgia"/>
                <a:sym typeface="Georgia"/>
              </a:rPr>
              <a:t>“Textbook” Neapolitan pizza. Carmine, Raffaella and their boys will delight you with fantastic traditional or special pizzas.</a:t>
            </a:r>
            <a:endParaRPr sz="900">
              <a:solidFill>
                <a:srgbClr val="374151"/>
              </a:solidFill>
              <a:latin typeface="Georgia"/>
              <a:ea typeface="Georgia"/>
              <a:cs typeface="Georgia"/>
              <a:sym typeface="Georgia"/>
            </a:endParaRPr>
          </a:p>
          <a:p>
            <a:pPr indent="0" lvl="0" marL="0" rtl="0" algn="l">
              <a:spcBef>
                <a:spcPts val="1200"/>
              </a:spcBef>
              <a:spcAft>
                <a:spcPts val="0"/>
              </a:spcAft>
              <a:buNone/>
            </a:pPr>
            <a:r>
              <a:rPr b="1" lang="it" sz="1200">
                <a:solidFill>
                  <a:srgbClr val="374151"/>
                </a:solidFill>
                <a:latin typeface="Georgia"/>
                <a:ea typeface="Georgia"/>
                <a:cs typeface="Georgia"/>
                <a:sym typeface="Georgia"/>
              </a:rPr>
              <a:t>● CANNAVACCIUOLO BISTROT </a:t>
            </a:r>
            <a:r>
              <a:rPr lang="it" sz="1000">
                <a:solidFill>
                  <a:srgbClr val="374151"/>
                </a:solidFill>
                <a:latin typeface="Georgia"/>
                <a:ea typeface="Georgia"/>
                <a:cs typeface="Georgia"/>
                <a:sym typeface="Georgia"/>
              </a:rPr>
              <a:t>- via Umberto Cosmo 6, Torino</a:t>
            </a:r>
            <a:br>
              <a:rPr b="1" lang="it" sz="1200">
                <a:solidFill>
                  <a:srgbClr val="374151"/>
                </a:solidFill>
                <a:latin typeface="Georgia"/>
                <a:ea typeface="Georgia"/>
                <a:cs typeface="Georgia"/>
                <a:sym typeface="Georgia"/>
              </a:rPr>
            </a:br>
            <a:r>
              <a:rPr b="1" lang="it" sz="1100">
                <a:solidFill>
                  <a:srgbClr val="374151"/>
                </a:solidFill>
                <a:latin typeface="Georgia"/>
                <a:ea typeface="Georgia"/>
                <a:cs typeface="Georgia"/>
                <a:sym typeface="Georgia"/>
              </a:rPr>
              <a:t>1 stella Michelin, ristorante del famoso chef Antonino Cannavacciuolo. Tra spazi di disinvolta eleganza ad un passo dal Po e dalla Gran Madre, troverete un'atmosfera effervescente, nonché una cucina che rende omaggio al Nord e al Sud, alla terra e al mare.</a:t>
            </a:r>
            <a:br>
              <a:rPr b="1" lang="it" sz="1100">
                <a:solidFill>
                  <a:srgbClr val="374151"/>
                </a:solidFill>
                <a:latin typeface="Georgia"/>
                <a:ea typeface="Georgia"/>
                <a:cs typeface="Georgia"/>
                <a:sym typeface="Georgia"/>
              </a:rPr>
            </a:br>
            <a:r>
              <a:rPr lang="it" sz="900">
                <a:solidFill>
                  <a:srgbClr val="374151"/>
                </a:solidFill>
                <a:latin typeface="Georgia"/>
                <a:ea typeface="Georgia"/>
                <a:cs typeface="Georgia"/>
                <a:sym typeface="Georgia"/>
              </a:rPr>
              <a:t>1 Michelin star, restaurant of the famous chef Antonino Cannavacciuolo. Among spaces of casual elegance just a stone's throw from the Po and the Gran Madre, you will find an effervescent atmosphere, as well as cuisine that pays homage to the North and the South, to the land and the sea.</a:t>
            </a:r>
            <a:endParaRPr sz="900">
              <a:solidFill>
                <a:srgbClr val="374151"/>
              </a:solidFill>
              <a:latin typeface="Georgia"/>
              <a:ea typeface="Georgia"/>
              <a:cs typeface="Georgia"/>
              <a:sym typeface="Georgia"/>
            </a:endParaRPr>
          </a:p>
          <a:p>
            <a:pPr indent="0" lvl="0" marL="0" rtl="0" algn="l">
              <a:spcBef>
                <a:spcPts val="1200"/>
              </a:spcBef>
              <a:spcAft>
                <a:spcPts val="1200"/>
              </a:spcAft>
              <a:buNone/>
            </a:pPr>
            <a:r>
              <a:t/>
            </a:r>
            <a:endParaRPr sz="900">
              <a:solidFill>
                <a:srgbClr val="374151"/>
              </a:solidFill>
              <a:latin typeface="Georgia"/>
              <a:ea typeface="Georgia"/>
              <a:cs typeface="Georgia"/>
              <a:sym typeface="Georgia"/>
            </a:endParaRPr>
          </a:p>
        </p:txBody>
      </p:sp>
      <p:sp>
        <p:nvSpPr>
          <p:cNvPr id="147" name="Google Shape;147;p26"/>
          <p:cNvSpPr txBox="1"/>
          <p:nvPr/>
        </p:nvSpPr>
        <p:spPr>
          <a:xfrm>
            <a:off x="0" y="312033"/>
            <a:ext cx="8963100" cy="492600"/>
          </a:xfrm>
          <a:prstGeom prst="rect">
            <a:avLst/>
          </a:prstGeom>
          <a:solidFill>
            <a:srgbClr val="F6B26B"/>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it" sz="2000">
                <a:solidFill>
                  <a:schemeClr val="dk1"/>
                </a:solidFill>
                <a:latin typeface="Georgia"/>
                <a:ea typeface="Georgia"/>
                <a:cs typeface="Georgia"/>
                <a:sym typeface="Georgia"/>
              </a:rPr>
              <a:t>RISTORANTI/PUB</a:t>
            </a:r>
            <a:endParaRPr b="1" sz="2000">
              <a:solidFill>
                <a:schemeClr val="dk1"/>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1" name="Shape 151"/>
        <p:cNvGrpSpPr/>
        <p:nvPr/>
      </p:nvGrpSpPr>
      <p:grpSpPr>
        <a:xfrm>
          <a:off x="0" y="0"/>
          <a:ext cx="0" cy="0"/>
          <a:chOff x="0" y="0"/>
          <a:chExt cx="0" cy="0"/>
        </a:xfrm>
      </p:grpSpPr>
      <p:sp>
        <p:nvSpPr>
          <p:cNvPr id="152" name="Google Shape;152;p27"/>
          <p:cNvSpPr txBox="1"/>
          <p:nvPr>
            <p:ph idx="1" type="body"/>
          </p:nvPr>
        </p:nvSpPr>
        <p:spPr>
          <a:xfrm>
            <a:off x="1303725" y="867233"/>
            <a:ext cx="7659300" cy="487500"/>
          </a:xfrm>
          <a:prstGeom prst="rect">
            <a:avLst/>
          </a:prstGeom>
          <a:solidFill>
            <a:schemeClr val="dk1"/>
          </a:solidFill>
        </p:spPr>
        <p:txBody>
          <a:bodyPr anchorCtr="0" anchor="t" bIns="91425" lIns="91425" spcFirstLastPara="1" rIns="91425" wrap="square" tIns="91425">
            <a:normAutofit/>
          </a:bodyPr>
          <a:lstStyle/>
          <a:p>
            <a:pPr indent="0" lvl="0" marL="0" rtl="0" algn="r">
              <a:spcBef>
                <a:spcPts val="0"/>
              </a:spcBef>
              <a:spcAft>
                <a:spcPts val="1200"/>
              </a:spcAft>
              <a:buNone/>
            </a:pPr>
            <a:r>
              <a:rPr b="1" lang="it" sz="1000">
                <a:solidFill>
                  <a:srgbClr val="374151"/>
                </a:solidFill>
                <a:latin typeface="Georgia"/>
                <a:ea typeface="Georgia"/>
                <a:cs typeface="Georgia"/>
                <a:sym typeface="Georgia"/>
              </a:rPr>
              <a:t>più distanti - further away</a:t>
            </a:r>
            <a:endParaRPr sz="1000">
              <a:solidFill>
                <a:srgbClr val="374151"/>
              </a:solidFill>
              <a:latin typeface="Georgia"/>
              <a:ea typeface="Georgia"/>
              <a:cs typeface="Georgia"/>
              <a:sym typeface="Georgia"/>
            </a:endParaRPr>
          </a:p>
        </p:txBody>
      </p:sp>
      <p:sp>
        <p:nvSpPr>
          <p:cNvPr id="153" name="Google Shape;153;p27"/>
          <p:cNvSpPr txBox="1"/>
          <p:nvPr>
            <p:ph idx="1" type="body"/>
          </p:nvPr>
        </p:nvSpPr>
        <p:spPr>
          <a:xfrm>
            <a:off x="835850" y="1716233"/>
            <a:ext cx="7659300" cy="4435500"/>
          </a:xfrm>
          <a:prstGeom prst="rect">
            <a:avLst/>
          </a:prstGeom>
          <a:solidFill>
            <a:schemeClr val="dk1"/>
          </a:solidFill>
        </p:spPr>
        <p:txBody>
          <a:bodyPr anchorCtr="0" anchor="t" bIns="91425" lIns="91425" spcFirstLastPara="1" rIns="91425" wrap="square" tIns="91425">
            <a:normAutofit/>
          </a:bodyPr>
          <a:lstStyle/>
          <a:p>
            <a:pPr indent="0" lvl="0" marL="0" rtl="0" algn="l">
              <a:spcBef>
                <a:spcPts val="0"/>
              </a:spcBef>
              <a:spcAft>
                <a:spcPts val="0"/>
              </a:spcAft>
              <a:buNone/>
            </a:pPr>
            <a:r>
              <a:rPr b="1" lang="it" sz="1200">
                <a:solidFill>
                  <a:srgbClr val="374151"/>
                </a:solidFill>
                <a:latin typeface="Georgia"/>
                <a:ea typeface="Georgia"/>
                <a:cs typeface="Georgia"/>
                <a:sym typeface="Georgia"/>
              </a:rPr>
              <a:t>● BRIX (30mt) </a:t>
            </a:r>
            <a:br>
              <a:rPr b="1" lang="it" sz="1200">
                <a:solidFill>
                  <a:srgbClr val="374151"/>
                </a:solidFill>
                <a:latin typeface="Georgia"/>
                <a:ea typeface="Georgia"/>
                <a:cs typeface="Georgia"/>
                <a:sym typeface="Georgia"/>
              </a:rPr>
            </a:br>
            <a:r>
              <a:rPr b="1" lang="it" sz="1100">
                <a:solidFill>
                  <a:srgbClr val="374151"/>
                </a:solidFill>
                <a:latin typeface="Georgia"/>
                <a:ea typeface="Georgia"/>
                <a:cs typeface="Georgia"/>
                <a:sym typeface="Georgia"/>
              </a:rPr>
              <a:t>Proprio dietro la nostra struttura è presente una birreria che propone una selezione di birre artigianali ma anche aperitivi e piatti per la cena. La struttura ha uno stile architettonico industriale davvero ben fatto. Da provare! </a:t>
            </a:r>
            <a:br>
              <a:rPr lang="it" sz="1200">
                <a:solidFill>
                  <a:srgbClr val="374151"/>
                </a:solidFill>
                <a:latin typeface="Georgia"/>
                <a:ea typeface="Georgia"/>
                <a:cs typeface="Georgia"/>
                <a:sym typeface="Georgia"/>
              </a:rPr>
            </a:br>
            <a:r>
              <a:rPr lang="it" sz="900">
                <a:solidFill>
                  <a:srgbClr val="374151"/>
                </a:solidFill>
                <a:latin typeface="Georgia"/>
                <a:ea typeface="Georgia"/>
                <a:cs typeface="Georgia"/>
                <a:sym typeface="Georgia"/>
              </a:rPr>
              <a:t>Right behind our home  there is a brewery which offers a selection of craft beers but also aperitifs and dinner dishes. The structure has a really well done industrial architectural style. To try!</a:t>
            </a:r>
            <a:endParaRPr sz="900">
              <a:solidFill>
                <a:srgbClr val="374151"/>
              </a:solidFill>
              <a:latin typeface="Georgia"/>
              <a:ea typeface="Georgia"/>
              <a:cs typeface="Georgia"/>
              <a:sym typeface="Georgia"/>
            </a:endParaRPr>
          </a:p>
          <a:p>
            <a:pPr indent="0" lvl="0" marL="0" rtl="0" algn="l">
              <a:spcBef>
                <a:spcPts val="1200"/>
              </a:spcBef>
              <a:spcAft>
                <a:spcPts val="0"/>
              </a:spcAft>
              <a:buNone/>
            </a:pPr>
            <a:r>
              <a:rPr b="1" lang="it" sz="1200">
                <a:solidFill>
                  <a:srgbClr val="374151"/>
                </a:solidFill>
                <a:latin typeface="Georgia"/>
                <a:ea typeface="Georgia"/>
                <a:cs typeface="Georgia"/>
                <a:sym typeface="Georgia"/>
              </a:rPr>
              <a:t>● IPERCOOP</a:t>
            </a:r>
            <a:br>
              <a:rPr b="1" lang="it" sz="1200">
                <a:solidFill>
                  <a:srgbClr val="374151"/>
                </a:solidFill>
                <a:latin typeface="Georgia"/>
                <a:ea typeface="Georgia"/>
                <a:cs typeface="Georgia"/>
                <a:sym typeface="Georgia"/>
              </a:rPr>
            </a:br>
            <a:r>
              <a:rPr b="1" lang="it" sz="1100">
                <a:solidFill>
                  <a:srgbClr val="374151"/>
                </a:solidFill>
                <a:latin typeface="Georgia"/>
                <a:ea typeface="Georgia"/>
                <a:cs typeface="Georgia"/>
                <a:sym typeface="Georgia"/>
              </a:rPr>
              <a:t>offre un pizzeria, una rosticceria ed una piadineria in galleria, mentre all'interno del supermercato c'è una gastronomia con prodotti preparati di giorno in giorno. </a:t>
            </a:r>
            <a:br>
              <a:rPr lang="it" sz="1100">
                <a:solidFill>
                  <a:srgbClr val="374151"/>
                </a:solidFill>
                <a:latin typeface="Georgia"/>
                <a:ea typeface="Georgia"/>
                <a:cs typeface="Georgia"/>
                <a:sym typeface="Georgia"/>
              </a:rPr>
            </a:br>
            <a:r>
              <a:rPr lang="it" sz="900">
                <a:solidFill>
                  <a:srgbClr val="374151"/>
                </a:solidFill>
                <a:latin typeface="Georgia"/>
                <a:ea typeface="Georgia"/>
                <a:cs typeface="Georgia"/>
                <a:sym typeface="Georgia"/>
              </a:rPr>
              <a:t>It offers a pizzeria, a rotisserie and a piadina shop in the gallery, while inside the supermarket there is a delicatessen with some daily prepared food.</a:t>
            </a:r>
            <a:endParaRPr sz="900">
              <a:solidFill>
                <a:srgbClr val="374151"/>
              </a:solidFill>
              <a:latin typeface="Georgia"/>
              <a:ea typeface="Georgia"/>
              <a:cs typeface="Georgia"/>
              <a:sym typeface="Georgia"/>
            </a:endParaRPr>
          </a:p>
          <a:p>
            <a:pPr indent="0" lvl="0" marL="0" rtl="0" algn="l">
              <a:spcBef>
                <a:spcPts val="1200"/>
              </a:spcBef>
              <a:spcAft>
                <a:spcPts val="0"/>
              </a:spcAft>
              <a:buNone/>
            </a:pPr>
            <a:r>
              <a:rPr b="1" lang="it" sz="1200">
                <a:solidFill>
                  <a:srgbClr val="374151"/>
                </a:solidFill>
                <a:latin typeface="Georgia"/>
                <a:ea typeface="Georgia"/>
                <a:cs typeface="Georgia"/>
                <a:sym typeface="Georgia"/>
              </a:rPr>
              <a:t>● RISTORANTE COLAPASTA (650m). </a:t>
            </a:r>
            <a:br>
              <a:rPr b="1" lang="it" sz="1200">
                <a:solidFill>
                  <a:srgbClr val="374151"/>
                </a:solidFill>
                <a:latin typeface="Georgia"/>
                <a:ea typeface="Georgia"/>
                <a:cs typeface="Georgia"/>
                <a:sym typeface="Georgia"/>
              </a:rPr>
            </a:br>
            <a:r>
              <a:rPr b="1" lang="it" sz="1100">
                <a:solidFill>
                  <a:srgbClr val="374151"/>
                </a:solidFill>
                <a:latin typeface="Georgia"/>
                <a:ea typeface="Georgia"/>
                <a:cs typeface="Georgia"/>
                <a:sym typeface="Georgia"/>
              </a:rPr>
              <a:t>Cucina italiana di buon livello. </a:t>
            </a:r>
            <a:br>
              <a:rPr b="1" lang="it" sz="1100">
                <a:solidFill>
                  <a:srgbClr val="374151"/>
                </a:solidFill>
                <a:latin typeface="Georgia"/>
                <a:ea typeface="Georgia"/>
                <a:cs typeface="Georgia"/>
                <a:sym typeface="Georgia"/>
              </a:rPr>
            </a:br>
            <a:r>
              <a:rPr lang="it" sz="900">
                <a:solidFill>
                  <a:srgbClr val="374151"/>
                </a:solidFill>
                <a:latin typeface="Georgia"/>
                <a:ea typeface="Georgia"/>
                <a:cs typeface="Georgia"/>
                <a:sym typeface="Georgia"/>
              </a:rPr>
              <a:t>Good quality Italian cuisine.</a:t>
            </a:r>
            <a:endParaRPr sz="900">
              <a:solidFill>
                <a:srgbClr val="374151"/>
              </a:solidFill>
              <a:latin typeface="Georgia"/>
              <a:ea typeface="Georgia"/>
              <a:cs typeface="Georgia"/>
              <a:sym typeface="Georgia"/>
            </a:endParaRPr>
          </a:p>
          <a:p>
            <a:pPr indent="0" lvl="0" marL="0" rtl="0" algn="l">
              <a:spcBef>
                <a:spcPts val="1200"/>
              </a:spcBef>
              <a:spcAft>
                <a:spcPts val="1200"/>
              </a:spcAft>
              <a:buNone/>
            </a:pPr>
            <a:r>
              <a:rPr b="1" lang="it" sz="1200">
                <a:solidFill>
                  <a:srgbClr val="374151"/>
                </a:solidFill>
                <a:latin typeface="Georgia"/>
                <a:ea typeface="Georgia"/>
                <a:cs typeface="Georgia"/>
                <a:sym typeface="Georgia"/>
              </a:rPr>
              <a:t>● AIJO by TOKIO (350m) </a:t>
            </a:r>
            <a:br>
              <a:rPr b="1" lang="it" sz="1200">
                <a:solidFill>
                  <a:srgbClr val="374151"/>
                </a:solidFill>
                <a:latin typeface="Georgia"/>
                <a:ea typeface="Georgia"/>
                <a:cs typeface="Georgia"/>
                <a:sym typeface="Georgia"/>
              </a:rPr>
            </a:br>
            <a:r>
              <a:rPr b="1" lang="it" sz="1100">
                <a:solidFill>
                  <a:srgbClr val="374151"/>
                </a:solidFill>
                <a:latin typeface="Georgia"/>
                <a:ea typeface="Georgia"/>
                <a:cs typeface="Georgia"/>
                <a:sym typeface="Georgia"/>
              </a:rPr>
              <a:t>Cucina giapponese. molto buono.</a:t>
            </a:r>
            <a:br>
              <a:rPr b="1" lang="it" sz="1200">
                <a:solidFill>
                  <a:srgbClr val="374151"/>
                </a:solidFill>
                <a:latin typeface="Georgia"/>
                <a:ea typeface="Georgia"/>
                <a:cs typeface="Georgia"/>
                <a:sym typeface="Georgia"/>
              </a:rPr>
            </a:br>
            <a:r>
              <a:rPr lang="it" sz="900">
                <a:solidFill>
                  <a:srgbClr val="374151"/>
                </a:solidFill>
                <a:latin typeface="Georgia"/>
                <a:ea typeface="Georgia"/>
                <a:cs typeface="Georgia"/>
                <a:sym typeface="Georgia"/>
              </a:rPr>
              <a:t>Japanese food. very good.</a:t>
            </a:r>
            <a:endParaRPr sz="900">
              <a:solidFill>
                <a:srgbClr val="374151"/>
              </a:solidFill>
              <a:latin typeface="Georgia"/>
              <a:ea typeface="Georgia"/>
              <a:cs typeface="Georgia"/>
              <a:sym typeface="Georgia"/>
            </a:endParaRPr>
          </a:p>
        </p:txBody>
      </p:sp>
      <p:sp>
        <p:nvSpPr>
          <p:cNvPr id="154" name="Google Shape;154;p27"/>
          <p:cNvSpPr txBox="1"/>
          <p:nvPr/>
        </p:nvSpPr>
        <p:spPr>
          <a:xfrm>
            <a:off x="0" y="312033"/>
            <a:ext cx="8963100" cy="492600"/>
          </a:xfrm>
          <a:prstGeom prst="rect">
            <a:avLst/>
          </a:prstGeom>
          <a:solidFill>
            <a:srgbClr val="F6B26B"/>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it" sz="2000">
                <a:solidFill>
                  <a:schemeClr val="dk1"/>
                </a:solidFill>
                <a:latin typeface="Georgia"/>
                <a:ea typeface="Georgia"/>
                <a:cs typeface="Georgia"/>
                <a:sym typeface="Georgia"/>
              </a:rPr>
              <a:t>RISTORANTI/PUB</a:t>
            </a:r>
            <a:endParaRPr b="1" sz="2000">
              <a:solidFill>
                <a:schemeClr val="dk1"/>
              </a:solidFill>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8" name="Shape 158"/>
        <p:cNvGrpSpPr/>
        <p:nvPr/>
      </p:nvGrpSpPr>
      <p:grpSpPr>
        <a:xfrm>
          <a:off x="0" y="0"/>
          <a:ext cx="0" cy="0"/>
          <a:chOff x="0" y="0"/>
          <a:chExt cx="0" cy="0"/>
        </a:xfrm>
      </p:grpSpPr>
      <p:sp>
        <p:nvSpPr>
          <p:cNvPr id="159" name="Google Shape;159;p28"/>
          <p:cNvSpPr txBox="1"/>
          <p:nvPr/>
        </p:nvSpPr>
        <p:spPr>
          <a:xfrm>
            <a:off x="1139100" y="577033"/>
            <a:ext cx="8004900" cy="492600"/>
          </a:xfrm>
          <a:prstGeom prst="rect">
            <a:avLst/>
          </a:prstGeom>
          <a:solidFill>
            <a:srgbClr val="E0666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000">
                <a:solidFill>
                  <a:schemeClr val="dk1"/>
                </a:solidFill>
                <a:latin typeface="Georgia"/>
                <a:ea typeface="Georgia"/>
                <a:cs typeface="Georgia"/>
                <a:sym typeface="Georgia"/>
              </a:rPr>
              <a:t>Supermercati e negozi </a:t>
            </a:r>
            <a:r>
              <a:rPr b="1" lang="it" sz="1500">
                <a:solidFill>
                  <a:schemeClr val="dk1"/>
                </a:solidFill>
                <a:latin typeface="Georgia"/>
                <a:ea typeface="Georgia"/>
                <a:cs typeface="Georgia"/>
                <a:sym typeface="Georgia"/>
              </a:rPr>
              <a:t>- market and supermarket</a:t>
            </a:r>
            <a:endParaRPr b="1" sz="1500">
              <a:solidFill>
                <a:schemeClr val="dk1"/>
              </a:solidFill>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3" name="Shape 163"/>
        <p:cNvGrpSpPr/>
        <p:nvPr/>
      </p:nvGrpSpPr>
      <p:grpSpPr>
        <a:xfrm>
          <a:off x="0" y="0"/>
          <a:ext cx="0" cy="0"/>
          <a:chOff x="0" y="0"/>
          <a:chExt cx="0" cy="0"/>
        </a:xfrm>
      </p:grpSpPr>
      <p:sp>
        <p:nvSpPr>
          <p:cNvPr id="164" name="Google Shape;164;p29"/>
          <p:cNvSpPr txBox="1"/>
          <p:nvPr/>
        </p:nvSpPr>
        <p:spPr>
          <a:xfrm>
            <a:off x="4572000" y="1725367"/>
            <a:ext cx="39147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100">
                <a:solidFill>
                  <a:srgbClr val="374151"/>
                </a:solidFill>
                <a:latin typeface="Georgia"/>
                <a:ea typeface="Georgia"/>
                <a:cs typeface="Georgia"/>
                <a:sym typeface="Georgia"/>
              </a:rPr>
              <a:t>Sebbene siano ampiamente diffusi, in italia i supermercati non rappresentano la prima scelta. Se si punta ad acquistare prodotti enogastronomici di altissima qualità ci si rivolge a piccoli negozi di prossimità ben selezionati o direttamente agli artigiani, a volte presenti nei mercati rionali. Ci sono moltissimi negozi che trattano prodotti specifici, torinesi, piemontesi ma anche di altre regioni italiane (con trasferimento diretto quotidiano dei prodotti freschi e non). Per qualsiasi informazione non esitate a chiederci (riferimenti e contatti al fondo del manuale)</a:t>
            </a:r>
            <a:endParaRPr sz="1100">
              <a:solidFill>
                <a:srgbClr val="374151"/>
              </a:solidFill>
              <a:latin typeface="Georgia"/>
              <a:ea typeface="Georgia"/>
              <a:cs typeface="Georgia"/>
              <a:sym typeface="Georgia"/>
            </a:endParaRPr>
          </a:p>
        </p:txBody>
      </p:sp>
      <p:sp>
        <p:nvSpPr>
          <p:cNvPr id="165" name="Google Shape;165;p29"/>
          <p:cNvSpPr txBox="1"/>
          <p:nvPr/>
        </p:nvSpPr>
        <p:spPr>
          <a:xfrm>
            <a:off x="4572000" y="4228967"/>
            <a:ext cx="4074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rgbClr val="374151"/>
                </a:solidFill>
                <a:latin typeface="Georgia"/>
                <a:ea typeface="Georgia"/>
                <a:cs typeface="Georgia"/>
                <a:sym typeface="Georgia"/>
              </a:rPr>
              <a:t>Although they are widely spread, supermarkets are not the first choice in Italy. If you aim to purchase the highest quality food and wine products, you turn to small, well-selected local shops or directly to artisans, sometimes present in local markets. There are many shops that deal with specific products, from Turin, Piedmont but also from other Italian regions (with direct daily transfer of fresh and non-fresh products). For any information do not hesitate to ask us (references and contacts at the bottom of the manual)</a:t>
            </a:r>
            <a:endParaRPr sz="900">
              <a:solidFill>
                <a:srgbClr val="374151"/>
              </a:solidFill>
              <a:latin typeface="Georgia"/>
              <a:ea typeface="Georgia"/>
              <a:cs typeface="Georgia"/>
              <a:sym typeface="Georgia"/>
            </a:endParaRPr>
          </a:p>
        </p:txBody>
      </p:sp>
      <p:sp>
        <p:nvSpPr>
          <p:cNvPr id="166" name="Google Shape;166;p29"/>
          <p:cNvSpPr txBox="1"/>
          <p:nvPr/>
        </p:nvSpPr>
        <p:spPr>
          <a:xfrm>
            <a:off x="0" y="312033"/>
            <a:ext cx="8963100" cy="492600"/>
          </a:xfrm>
          <a:prstGeom prst="rect">
            <a:avLst/>
          </a:prstGeom>
          <a:solidFill>
            <a:srgbClr val="E06666"/>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it" sz="2000">
                <a:solidFill>
                  <a:schemeClr val="dk1"/>
                </a:solidFill>
                <a:latin typeface="Georgia"/>
                <a:ea typeface="Georgia"/>
                <a:cs typeface="Georgia"/>
                <a:sym typeface="Georgia"/>
              </a:rPr>
              <a:t>Supermercati e negozi - market and supermarket</a:t>
            </a:r>
            <a:endParaRPr b="1" sz="2000">
              <a:solidFill>
                <a:schemeClr val="dk1"/>
              </a:solidFill>
              <a:latin typeface="Georgia"/>
              <a:ea typeface="Georgia"/>
              <a:cs typeface="Georgia"/>
              <a:sym typeface="Georgia"/>
            </a:endParaRPr>
          </a:p>
        </p:txBody>
      </p:sp>
      <p:pic>
        <p:nvPicPr>
          <p:cNvPr id="167" name="Google Shape;167;p29"/>
          <p:cNvPicPr preferRelativeResize="0"/>
          <p:nvPr/>
        </p:nvPicPr>
        <p:blipFill>
          <a:blip r:embed="rId3">
            <a:alphaModFix/>
          </a:blip>
          <a:stretch>
            <a:fillRect/>
          </a:stretch>
        </p:blipFill>
        <p:spPr>
          <a:xfrm>
            <a:off x="145622" y="1815827"/>
            <a:ext cx="4168124" cy="311379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1" name="Shape 171"/>
        <p:cNvGrpSpPr/>
        <p:nvPr/>
      </p:nvGrpSpPr>
      <p:grpSpPr>
        <a:xfrm>
          <a:off x="0" y="0"/>
          <a:ext cx="0" cy="0"/>
          <a:chOff x="0" y="0"/>
          <a:chExt cx="0" cy="0"/>
        </a:xfrm>
      </p:grpSpPr>
      <p:sp>
        <p:nvSpPr>
          <p:cNvPr id="172" name="Google Shape;172;p30"/>
          <p:cNvSpPr txBox="1"/>
          <p:nvPr>
            <p:ph idx="4294967295" type="body"/>
          </p:nvPr>
        </p:nvSpPr>
        <p:spPr>
          <a:xfrm>
            <a:off x="1303725" y="867233"/>
            <a:ext cx="7659300" cy="487500"/>
          </a:xfrm>
          <a:prstGeom prst="rect">
            <a:avLst/>
          </a:prstGeom>
          <a:solidFill>
            <a:schemeClr val="dk1"/>
          </a:solidFill>
        </p:spPr>
        <p:txBody>
          <a:bodyPr anchorCtr="0" anchor="t" bIns="91425" lIns="91425" spcFirstLastPara="1" rIns="91425" wrap="square" tIns="91425">
            <a:normAutofit/>
          </a:bodyPr>
          <a:lstStyle/>
          <a:p>
            <a:pPr indent="0" lvl="0" marL="0" rtl="0" algn="r">
              <a:lnSpc>
                <a:spcPct val="95000"/>
              </a:lnSpc>
              <a:spcBef>
                <a:spcPts val="0"/>
              </a:spcBef>
              <a:spcAft>
                <a:spcPts val="1200"/>
              </a:spcAft>
              <a:buNone/>
            </a:pPr>
            <a:r>
              <a:rPr b="1" lang="it" sz="1000">
                <a:solidFill>
                  <a:srgbClr val="374151"/>
                </a:solidFill>
                <a:latin typeface="Georgia"/>
                <a:ea typeface="Georgia"/>
                <a:cs typeface="Georgia"/>
                <a:sym typeface="Georgia"/>
              </a:rPr>
              <a:t>nel quartiere - in the neighborhood</a:t>
            </a:r>
            <a:endParaRPr sz="1000">
              <a:solidFill>
                <a:srgbClr val="374151"/>
              </a:solidFill>
              <a:latin typeface="Georgia"/>
              <a:ea typeface="Georgia"/>
              <a:cs typeface="Georgia"/>
              <a:sym typeface="Georgia"/>
            </a:endParaRPr>
          </a:p>
        </p:txBody>
      </p:sp>
      <p:pic>
        <p:nvPicPr>
          <p:cNvPr id="173" name="Google Shape;173;p30"/>
          <p:cNvPicPr preferRelativeResize="0"/>
          <p:nvPr/>
        </p:nvPicPr>
        <p:blipFill>
          <a:blip r:embed="rId3">
            <a:alphaModFix/>
          </a:blip>
          <a:stretch>
            <a:fillRect/>
          </a:stretch>
        </p:blipFill>
        <p:spPr>
          <a:xfrm>
            <a:off x="93900" y="1087433"/>
            <a:ext cx="3926450" cy="2704900"/>
          </a:xfrm>
          <a:prstGeom prst="rect">
            <a:avLst/>
          </a:prstGeom>
          <a:noFill/>
          <a:ln>
            <a:noFill/>
          </a:ln>
        </p:spPr>
      </p:pic>
      <p:pic>
        <p:nvPicPr>
          <p:cNvPr id="174" name="Google Shape;174;p30"/>
          <p:cNvPicPr preferRelativeResize="0"/>
          <p:nvPr/>
        </p:nvPicPr>
        <p:blipFill>
          <a:blip r:embed="rId4">
            <a:alphaModFix/>
          </a:blip>
          <a:stretch>
            <a:fillRect/>
          </a:stretch>
        </p:blipFill>
        <p:spPr>
          <a:xfrm>
            <a:off x="1086575" y="3592933"/>
            <a:ext cx="3184526" cy="2388400"/>
          </a:xfrm>
          <a:prstGeom prst="rect">
            <a:avLst/>
          </a:prstGeom>
          <a:noFill/>
          <a:ln>
            <a:noFill/>
          </a:ln>
        </p:spPr>
      </p:pic>
      <p:sp>
        <p:nvSpPr>
          <p:cNvPr id="175" name="Google Shape;175;p30"/>
          <p:cNvSpPr txBox="1"/>
          <p:nvPr/>
        </p:nvSpPr>
        <p:spPr>
          <a:xfrm>
            <a:off x="4174800" y="1080200"/>
            <a:ext cx="47352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rgbClr val="374151"/>
                </a:solidFill>
                <a:latin typeface="Georgia"/>
                <a:ea typeface="Georgia"/>
                <a:cs typeface="Georgia"/>
                <a:sym typeface="Georgia"/>
              </a:rPr>
              <a:t>IPERCOOP Collegno</a:t>
            </a:r>
            <a:endParaRPr>
              <a:solidFill>
                <a:srgbClr val="374151"/>
              </a:solidFill>
              <a:latin typeface="Georgia"/>
              <a:ea typeface="Georgia"/>
              <a:cs typeface="Georgia"/>
              <a:sym typeface="Georgia"/>
            </a:endParaRPr>
          </a:p>
          <a:p>
            <a:pPr indent="0" lvl="0" marL="0" rtl="0" algn="l">
              <a:spcBef>
                <a:spcPts val="0"/>
              </a:spcBef>
              <a:spcAft>
                <a:spcPts val="0"/>
              </a:spcAft>
              <a:buNone/>
            </a:pPr>
            <a:r>
              <a:rPr lang="it" sz="1100">
                <a:solidFill>
                  <a:srgbClr val="374151"/>
                </a:solidFill>
                <a:latin typeface="Georgia"/>
                <a:ea typeface="Georgia"/>
                <a:cs typeface="Georgia"/>
                <a:sym typeface="Georgia"/>
              </a:rPr>
              <a:t>oltre il supermercato sono presenti all'interno: una lavanderia, un tabacchino, bar pizzeria, polleria, negozi di elettronica, barbiere, centro stampa, vestiario e scarpe ed anche un piccolo cinema. il supermercato Coop offre anche una gastronomia, pescheria, macelleria, panetteria, pasticceria fresca e sushi d'asporto. Nella galleria è presente anche un Amazon locker, un InPost locker ed un bancomat. L'ipermercato osserva un orario di apertura molto ampio:  quasi sempre 8:30 - 21 Verificare su google maps gli orari di apertura e chiusura</a:t>
            </a:r>
            <a:endParaRPr sz="1100">
              <a:solidFill>
                <a:srgbClr val="374151"/>
              </a:solidFill>
              <a:latin typeface="Georgia"/>
              <a:ea typeface="Georgia"/>
              <a:cs typeface="Georgia"/>
              <a:sym typeface="Georgia"/>
            </a:endParaRPr>
          </a:p>
        </p:txBody>
      </p:sp>
      <p:sp>
        <p:nvSpPr>
          <p:cNvPr id="176" name="Google Shape;176;p30"/>
          <p:cNvSpPr txBox="1"/>
          <p:nvPr/>
        </p:nvSpPr>
        <p:spPr>
          <a:xfrm>
            <a:off x="4429900" y="4812167"/>
            <a:ext cx="4664100" cy="9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rgbClr val="374151"/>
                </a:solidFill>
                <a:latin typeface="Georgia"/>
                <a:ea typeface="Georgia"/>
                <a:cs typeface="Georgia"/>
                <a:sym typeface="Georgia"/>
              </a:rPr>
              <a:t>EUROSPIN Collegno</a:t>
            </a:r>
            <a:endParaRPr>
              <a:solidFill>
                <a:srgbClr val="374151"/>
              </a:solidFill>
              <a:latin typeface="Georgia"/>
              <a:ea typeface="Georgia"/>
              <a:cs typeface="Georgia"/>
              <a:sym typeface="Georgia"/>
            </a:endParaRPr>
          </a:p>
          <a:p>
            <a:pPr indent="0" lvl="0" marL="0" rtl="0" algn="l">
              <a:spcBef>
                <a:spcPts val="0"/>
              </a:spcBef>
              <a:spcAft>
                <a:spcPts val="0"/>
              </a:spcAft>
              <a:buNone/>
            </a:pPr>
            <a:r>
              <a:rPr lang="it" sz="1100">
                <a:solidFill>
                  <a:srgbClr val="374151"/>
                </a:solidFill>
                <a:latin typeface="Georgia"/>
                <a:ea typeface="Georgia"/>
                <a:cs typeface="Georgia"/>
                <a:sym typeface="Georgia"/>
              </a:rPr>
              <a:t> poco più distante ma comunque raggiungibile a piedi, in direzione ovest c'è anche questo supermercato che offre prezzi leggermente più concorrenziali. Verificare su google maps gli orari di apertura e chiusura</a:t>
            </a:r>
            <a:endParaRPr sz="1100">
              <a:solidFill>
                <a:srgbClr val="374151"/>
              </a:solidFill>
              <a:latin typeface="Georgia"/>
              <a:ea typeface="Georgia"/>
              <a:cs typeface="Georgia"/>
              <a:sym typeface="Georgia"/>
            </a:endParaRPr>
          </a:p>
        </p:txBody>
      </p:sp>
      <p:sp>
        <p:nvSpPr>
          <p:cNvPr id="177" name="Google Shape;177;p30"/>
          <p:cNvSpPr txBox="1"/>
          <p:nvPr/>
        </p:nvSpPr>
        <p:spPr>
          <a:xfrm>
            <a:off x="4388850" y="3272967"/>
            <a:ext cx="43071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rgbClr val="374151"/>
                </a:solidFill>
                <a:latin typeface="Georgia"/>
                <a:ea typeface="Georgia"/>
                <a:cs typeface="Georgia"/>
                <a:sym typeface="Georgia"/>
              </a:rPr>
              <a:t>in addition to the supermarket, inside there are: a laundry, a tobacconist, a pizzeria bar, a chicken shop, electronics shops, a barber shop, a printing, clothing and shoe centre, and even a small cinema. the Coop supermarket also offers a delicatessen, fishmonger, butcher, bakery, fresh pastry shop and take-away sushi. In the gallery there is also an Amazon locker, an InPost locker and an ATM. The hypermarket has very wide opening hours: almost always 8.30am - 9pm. Check the opening and closing times on Google Maps</a:t>
            </a:r>
            <a:endParaRPr sz="900">
              <a:solidFill>
                <a:srgbClr val="374151"/>
              </a:solidFill>
              <a:latin typeface="Georgia"/>
              <a:ea typeface="Georgia"/>
              <a:cs typeface="Georgia"/>
              <a:sym typeface="Georgia"/>
            </a:endParaRPr>
          </a:p>
        </p:txBody>
      </p:sp>
      <p:sp>
        <p:nvSpPr>
          <p:cNvPr id="178" name="Google Shape;178;p30"/>
          <p:cNvSpPr txBox="1"/>
          <p:nvPr/>
        </p:nvSpPr>
        <p:spPr>
          <a:xfrm>
            <a:off x="4488425" y="5859767"/>
            <a:ext cx="43857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rgbClr val="374151"/>
                </a:solidFill>
                <a:latin typeface="Georgia"/>
                <a:ea typeface="Georgia"/>
                <a:cs typeface="Georgia"/>
                <a:sym typeface="Georgia"/>
              </a:rPr>
              <a:t>a little further away but still reachable on foot, to the west there is also this supermarket which offers slightly more competitive prices. Check opening and closing times on Google Maps</a:t>
            </a:r>
            <a:endParaRPr sz="900">
              <a:solidFill>
                <a:srgbClr val="374151"/>
              </a:solidFill>
              <a:latin typeface="Georgia"/>
              <a:ea typeface="Georgia"/>
              <a:cs typeface="Georgia"/>
              <a:sym typeface="Georgia"/>
            </a:endParaRPr>
          </a:p>
        </p:txBody>
      </p:sp>
      <p:sp>
        <p:nvSpPr>
          <p:cNvPr id="179" name="Google Shape;179;p30"/>
          <p:cNvSpPr txBox="1"/>
          <p:nvPr/>
        </p:nvSpPr>
        <p:spPr>
          <a:xfrm>
            <a:off x="0" y="312033"/>
            <a:ext cx="8963100" cy="492600"/>
          </a:xfrm>
          <a:prstGeom prst="rect">
            <a:avLst/>
          </a:prstGeom>
          <a:solidFill>
            <a:srgbClr val="E06666"/>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it" sz="2000">
                <a:solidFill>
                  <a:schemeClr val="dk1"/>
                </a:solidFill>
                <a:latin typeface="Georgia"/>
                <a:ea typeface="Georgia"/>
                <a:cs typeface="Georgia"/>
                <a:sym typeface="Georgia"/>
              </a:rPr>
              <a:t>Supermercati e negozi - market and supermarket</a:t>
            </a:r>
            <a:endParaRPr b="1" sz="2000">
              <a:solidFill>
                <a:schemeClr val="dk1"/>
              </a:solidFill>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3" name="Shape 183"/>
        <p:cNvGrpSpPr/>
        <p:nvPr/>
      </p:nvGrpSpPr>
      <p:grpSpPr>
        <a:xfrm>
          <a:off x="0" y="0"/>
          <a:ext cx="0" cy="0"/>
          <a:chOff x="0" y="0"/>
          <a:chExt cx="0" cy="0"/>
        </a:xfrm>
      </p:grpSpPr>
      <p:sp>
        <p:nvSpPr>
          <p:cNvPr id="184" name="Google Shape;184;p31"/>
          <p:cNvSpPr txBox="1"/>
          <p:nvPr/>
        </p:nvSpPr>
        <p:spPr>
          <a:xfrm>
            <a:off x="5524850" y="1916833"/>
            <a:ext cx="3376800" cy="3432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374151"/>
              </a:buClr>
              <a:buSzPts val="1400"/>
              <a:buFont typeface="Georgia"/>
              <a:buChar char="●"/>
            </a:pPr>
            <a:r>
              <a:rPr lang="it">
                <a:solidFill>
                  <a:srgbClr val="374151"/>
                </a:solidFill>
                <a:latin typeface="Georgia"/>
                <a:ea typeface="Georgia"/>
                <a:cs typeface="Georgia"/>
                <a:sym typeface="Georgia"/>
              </a:rPr>
              <a:t>Mercato  del mercoledì </a:t>
            </a:r>
            <a:br>
              <a:rPr lang="it">
                <a:solidFill>
                  <a:srgbClr val="374151"/>
                </a:solidFill>
                <a:latin typeface="Georgia"/>
                <a:ea typeface="Georgia"/>
                <a:cs typeface="Georgia"/>
                <a:sym typeface="Georgia"/>
              </a:rPr>
            </a:br>
            <a:r>
              <a:rPr lang="it" sz="1100">
                <a:solidFill>
                  <a:srgbClr val="374151"/>
                </a:solidFill>
                <a:latin typeface="Georgia"/>
                <a:ea typeface="Georgia"/>
                <a:cs typeface="Georgia"/>
                <a:sym typeface="Georgia"/>
              </a:rPr>
              <a:t>mercoledì</a:t>
            </a:r>
            <a:r>
              <a:rPr lang="it" sz="900">
                <a:solidFill>
                  <a:srgbClr val="374151"/>
                </a:solidFill>
                <a:latin typeface="Georgia"/>
                <a:ea typeface="Georgia"/>
                <a:cs typeface="Georgia"/>
                <a:sym typeface="Georgia"/>
              </a:rPr>
              <a:t>- wednesday</a:t>
            </a:r>
            <a:endParaRPr sz="900">
              <a:solidFill>
                <a:srgbClr val="374151"/>
              </a:solidFill>
              <a:latin typeface="Georgia"/>
              <a:ea typeface="Georgia"/>
              <a:cs typeface="Georgia"/>
              <a:sym typeface="Georgia"/>
            </a:endParaRPr>
          </a:p>
          <a:p>
            <a:pPr indent="0" lvl="0" marL="457200" rtl="0" algn="l">
              <a:spcBef>
                <a:spcPts val="0"/>
              </a:spcBef>
              <a:spcAft>
                <a:spcPts val="0"/>
              </a:spcAft>
              <a:buNone/>
            </a:pPr>
            <a:r>
              <a:rPr lang="it" sz="1100">
                <a:solidFill>
                  <a:srgbClr val="374151"/>
                </a:solidFill>
                <a:latin typeface="Georgia"/>
                <a:ea typeface="Georgia"/>
                <a:cs typeface="Georgia"/>
                <a:sym typeface="Georgia"/>
              </a:rPr>
              <a:t>corso francia 129 - Collegno </a:t>
            </a:r>
            <a:br>
              <a:rPr lang="it" sz="1100">
                <a:solidFill>
                  <a:srgbClr val="374151"/>
                </a:solidFill>
                <a:latin typeface="Georgia"/>
                <a:ea typeface="Georgia"/>
                <a:cs typeface="Georgia"/>
                <a:sym typeface="Georgia"/>
              </a:rPr>
            </a:br>
            <a:endParaRPr sz="900">
              <a:solidFill>
                <a:srgbClr val="374151"/>
              </a:solidFill>
              <a:latin typeface="Georgia"/>
              <a:ea typeface="Georgia"/>
              <a:cs typeface="Georgia"/>
              <a:sym typeface="Georgia"/>
            </a:endParaRPr>
          </a:p>
          <a:p>
            <a:pPr indent="-317500" lvl="0" marL="457200" rtl="0" algn="l">
              <a:spcBef>
                <a:spcPts val="0"/>
              </a:spcBef>
              <a:spcAft>
                <a:spcPts val="0"/>
              </a:spcAft>
              <a:buClr>
                <a:srgbClr val="374151"/>
              </a:buClr>
              <a:buSzPts val="1400"/>
              <a:buFont typeface="Georgia"/>
              <a:buChar char="●"/>
            </a:pPr>
            <a:r>
              <a:rPr lang="it">
                <a:solidFill>
                  <a:srgbClr val="374151"/>
                </a:solidFill>
                <a:latin typeface="Georgia"/>
                <a:ea typeface="Georgia"/>
                <a:cs typeface="Georgia"/>
                <a:sym typeface="Georgia"/>
              </a:rPr>
              <a:t>Mercato del sabato</a:t>
            </a:r>
            <a:br>
              <a:rPr lang="it">
                <a:solidFill>
                  <a:srgbClr val="374151"/>
                </a:solidFill>
                <a:latin typeface="Georgia"/>
                <a:ea typeface="Georgia"/>
                <a:cs typeface="Georgia"/>
                <a:sym typeface="Georgia"/>
              </a:rPr>
            </a:br>
            <a:r>
              <a:rPr lang="it" sz="1100">
                <a:solidFill>
                  <a:srgbClr val="374151"/>
                </a:solidFill>
                <a:latin typeface="Georgia"/>
                <a:ea typeface="Georgia"/>
                <a:cs typeface="Georgia"/>
                <a:sym typeface="Georgia"/>
              </a:rPr>
              <a:t>sabato</a:t>
            </a:r>
            <a:r>
              <a:rPr lang="it" sz="1100">
                <a:solidFill>
                  <a:srgbClr val="374151"/>
                </a:solidFill>
                <a:latin typeface="Georgia"/>
                <a:ea typeface="Georgia"/>
                <a:cs typeface="Georgia"/>
                <a:sym typeface="Georgia"/>
              </a:rPr>
              <a:t> </a:t>
            </a:r>
            <a:r>
              <a:rPr lang="it" sz="900">
                <a:solidFill>
                  <a:srgbClr val="374151"/>
                </a:solidFill>
                <a:latin typeface="Georgia"/>
                <a:ea typeface="Georgia"/>
                <a:cs typeface="Georgia"/>
                <a:sym typeface="Georgia"/>
              </a:rPr>
              <a:t>- saturday</a:t>
            </a:r>
            <a:endParaRPr sz="900">
              <a:solidFill>
                <a:srgbClr val="374151"/>
              </a:solidFill>
              <a:latin typeface="Georgia"/>
              <a:ea typeface="Georgia"/>
              <a:cs typeface="Georgia"/>
              <a:sym typeface="Georgia"/>
            </a:endParaRPr>
          </a:p>
          <a:p>
            <a:pPr indent="0" lvl="0" marL="457200" rtl="0" algn="l">
              <a:spcBef>
                <a:spcPts val="0"/>
              </a:spcBef>
              <a:spcAft>
                <a:spcPts val="0"/>
              </a:spcAft>
              <a:buNone/>
            </a:pPr>
            <a:r>
              <a:rPr lang="it" sz="1100">
                <a:solidFill>
                  <a:srgbClr val="374151"/>
                </a:solidFill>
                <a:latin typeface="Georgia"/>
                <a:ea typeface="Georgia"/>
                <a:cs typeface="Georgia"/>
                <a:sym typeface="Georgia"/>
              </a:rPr>
              <a:t>piazza Torello - Collegno</a:t>
            </a:r>
            <a:br>
              <a:rPr lang="it" sz="1100">
                <a:solidFill>
                  <a:srgbClr val="374151"/>
                </a:solidFill>
                <a:latin typeface="Georgia"/>
                <a:ea typeface="Georgia"/>
                <a:cs typeface="Georgia"/>
                <a:sym typeface="Georgia"/>
              </a:rPr>
            </a:br>
            <a:br>
              <a:rPr lang="it" sz="1100">
                <a:solidFill>
                  <a:srgbClr val="374151"/>
                </a:solidFill>
                <a:latin typeface="Georgia"/>
                <a:ea typeface="Georgia"/>
                <a:cs typeface="Georgia"/>
                <a:sym typeface="Georgia"/>
              </a:rPr>
            </a:br>
            <a:endParaRPr sz="1100">
              <a:solidFill>
                <a:srgbClr val="374151"/>
              </a:solidFill>
              <a:latin typeface="Georgia"/>
              <a:ea typeface="Georgia"/>
              <a:cs typeface="Georgia"/>
              <a:sym typeface="Georgia"/>
            </a:endParaRPr>
          </a:p>
          <a:p>
            <a:pPr indent="-317500" lvl="0" marL="457200" rtl="0" algn="l">
              <a:spcBef>
                <a:spcPts val="0"/>
              </a:spcBef>
              <a:spcAft>
                <a:spcPts val="0"/>
              </a:spcAft>
              <a:buClr>
                <a:srgbClr val="374151"/>
              </a:buClr>
              <a:buSzPts val="1400"/>
              <a:buFont typeface="Georgia"/>
              <a:buChar char="●"/>
            </a:pPr>
            <a:r>
              <a:rPr lang="it">
                <a:solidFill>
                  <a:srgbClr val="374151"/>
                </a:solidFill>
                <a:latin typeface="Georgia"/>
                <a:ea typeface="Georgia"/>
                <a:cs typeface="Georgia"/>
                <a:sym typeface="Georgia"/>
              </a:rPr>
              <a:t>Mercato della Crocetta</a:t>
            </a:r>
            <a:endParaRPr>
              <a:solidFill>
                <a:srgbClr val="374151"/>
              </a:solidFill>
              <a:latin typeface="Georgia"/>
              <a:ea typeface="Georgia"/>
              <a:cs typeface="Georgia"/>
              <a:sym typeface="Georgia"/>
            </a:endParaRPr>
          </a:p>
          <a:p>
            <a:pPr indent="0" lvl="0" marL="457200" rtl="0" algn="l">
              <a:spcBef>
                <a:spcPts val="0"/>
              </a:spcBef>
              <a:spcAft>
                <a:spcPts val="0"/>
              </a:spcAft>
              <a:buNone/>
            </a:pPr>
            <a:r>
              <a:rPr lang="it" sz="1100">
                <a:solidFill>
                  <a:srgbClr val="374151"/>
                </a:solidFill>
                <a:latin typeface="Georgia"/>
                <a:ea typeface="Georgia"/>
                <a:cs typeface="Georgia"/>
                <a:sym typeface="Georgia"/>
              </a:rPr>
              <a:t>lunedi/sabato </a:t>
            </a:r>
            <a:r>
              <a:rPr lang="it" sz="900">
                <a:solidFill>
                  <a:srgbClr val="374151"/>
                </a:solidFill>
                <a:latin typeface="Georgia"/>
                <a:ea typeface="Georgia"/>
                <a:cs typeface="Georgia"/>
                <a:sym typeface="Georgia"/>
              </a:rPr>
              <a:t>- monday/saturday</a:t>
            </a:r>
            <a:endParaRPr sz="900">
              <a:solidFill>
                <a:srgbClr val="374151"/>
              </a:solidFill>
              <a:latin typeface="Georgia"/>
              <a:ea typeface="Georgia"/>
              <a:cs typeface="Georgia"/>
              <a:sym typeface="Georgia"/>
            </a:endParaRPr>
          </a:p>
          <a:p>
            <a:pPr indent="0" lvl="0" marL="457200" rtl="0" algn="l">
              <a:spcBef>
                <a:spcPts val="0"/>
              </a:spcBef>
              <a:spcAft>
                <a:spcPts val="0"/>
              </a:spcAft>
              <a:buNone/>
            </a:pPr>
            <a:r>
              <a:rPr lang="it" sz="1100">
                <a:solidFill>
                  <a:srgbClr val="374151"/>
                </a:solidFill>
                <a:latin typeface="Georgia"/>
                <a:ea typeface="Georgia"/>
                <a:cs typeface="Georgia"/>
                <a:sym typeface="Georgia"/>
              </a:rPr>
              <a:t>Largo Gian Domenico Cassini, Torino</a:t>
            </a:r>
            <a:br>
              <a:rPr lang="it" sz="1100">
                <a:solidFill>
                  <a:srgbClr val="374151"/>
                </a:solidFill>
                <a:latin typeface="Georgia"/>
                <a:ea typeface="Georgia"/>
                <a:cs typeface="Georgia"/>
                <a:sym typeface="Georgia"/>
              </a:rPr>
            </a:br>
            <a:endParaRPr sz="900">
              <a:solidFill>
                <a:srgbClr val="374151"/>
              </a:solidFill>
              <a:latin typeface="Georgia"/>
              <a:ea typeface="Georgia"/>
              <a:cs typeface="Georgia"/>
              <a:sym typeface="Georgia"/>
            </a:endParaRPr>
          </a:p>
          <a:p>
            <a:pPr indent="-317500" lvl="0" marL="457200" rtl="0" algn="l">
              <a:spcBef>
                <a:spcPts val="0"/>
              </a:spcBef>
              <a:spcAft>
                <a:spcPts val="0"/>
              </a:spcAft>
              <a:buClr>
                <a:srgbClr val="374151"/>
              </a:buClr>
              <a:buSzPts val="1400"/>
              <a:buFont typeface="Georgia"/>
              <a:buChar char="●"/>
            </a:pPr>
            <a:r>
              <a:rPr lang="it">
                <a:solidFill>
                  <a:srgbClr val="374151"/>
                </a:solidFill>
                <a:latin typeface="Georgia"/>
                <a:ea typeface="Georgia"/>
                <a:cs typeface="Georgia"/>
                <a:sym typeface="Georgia"/>
              </a:rPr>
              <a:t>Mercato di Porta Palazzo</a:t>
            </a:r>
            <a:r>
              <a:rPr lang="it" sz="900">
                <a:solidFill>
                  <a:srgbClr val="374151"/>
                </a:solidFill>
                <a:latin typeface="Georgia"/>
                <a:ea typeface="Georgia"/>
                <a:cs typeface="Georgia"/>
                <a:sym typeface="Georgia"/>
              </a:rPr>
              <a:t> </a:t>
            </a:r>
            <a:r>
              <a:rPr lang="it" sz="1100">
                <a:solidFill>
                  <a:srgbClr val="374151"/>
                </a:solidFill>
                <a:latin typeface="Georgia"/>
                <a:ea typeface="Georgia"/>
                <a:cs typeface="Georgia"/>
                <a:sym typeface="Georgia"/>
              </a:rPr>
              <a:t>martedi/sabato </a:t>
            </a:r>
            <a:r>
              <a:rPr lang="it" sz="900">
                <a:solidFill>
                  <a:srgbClr val="374151"/>
                </a:solidFill>
                <a:latin typeface="Georgia"/>
                <a:ea typeface="Georgia"/>
                <a:cs typeface="Georgia"/>
                <a:sym typeface="Georgia"/>
              </a:rPr>
              <a:t>- tuesday/saturday</a:t>
            </a:r>
            <a:endParaRPr sz="900">
              <a:solidFill>
                <a:srgbClr val="374151"/>
              </a:solidFill>
              <a:latin typeface="Georgia"/>
              <a:ea typeface="Georgia"/>
              <a:cs typeface="Georgia"/>
              <a:sym typeface="Georgia"/>
            </a:endParaRPr>
          </a:p>
          <a:p>
            <a:pPr indent="0" lvl="0" marL="457200" rtl="0" algn="l">
              <a:spcBef>
                <a:spcPts val="0"/>
              </a:spcBef>
              <a:spcAft>
                <a:spcPts val="0"/>
              </a:spcAft>
              <a:buNone/>
            </a:pPr>
            <a:r>
              <a:rPr lang="it" sz="1100">
                <a:solidFill>
                  <a:srgbClr val="374151"/>
                </a:solidFill>
                <a:latin typeface="Georgia"/>
                <a:ea typeface="Georgia"/>
                <a:cs typeface="Georgia"/>
                <a:sym typeface="Georgia"/>
              </a:rPr>
              <a:t>piazza della Repubblica - Torino</a:t>
            </a:r>
            <a:endParaRPr sz="1100">
              <a:solidFill>
                <a:srgbClr val="374151"/>
              </a:solidFill>
              <a:latin typeface="Georgia"/>
              <a:ea typeface="Georgia"/>
              <a:cs typeface="Georgia"/>
              <a:sym typeface="Georgia"/>
            </a:endParaRPr>
          </a:p>
          <a:p>
            <a:pPr indent="0" lvl="0" marL="457200" rtl="0" algn="l">
              <a:spcBef>
                <a:spcPts val="0"/>
              </a:spcBef>
              <a:spcAft>
                <a:spcPts val="0"/>
              </a:spcAft>
              <a:buNone/>
            </a:pPr>
            <a:r>
              <a:t/>
            </a:r>
            <a:endParaRPr sz="900">
              <a:solidFill>
                <a:srgbClr val="374151"/>
              </a:solidFill>
              <a:latin typeface="Georgia"/>
              <a:ea typeface="Georgia"/>
              <a:cs typeface="Georgia"/>
              <a:sym typeface="Georgia"/>
            </a:endParaRPr>
          </a:p>
          <a:p>
            <a:pPr indent="0" lvl="0" marL="457200" rtl="0" algn="l">
              <a:spcBef>
                <a:spcPts val="0"/>
              </a:spcBef>
              <a:spcAft>
                <a:spcPts val="0"/>
              </a:spcAft>
              <a:buNone/>
            </a:pPr>
            <a:r>
              <a:t/>
            </a:r>
            <a:endParaRPr sz="900">
              <a:solidFill>
                <a:srgbClr val="374151"/>
              </a:solidFill>
              <a:latin typeface="Georgia"/>
              <a:ea typeface="Georgia"/>
              <a:cs typeface="Georgia"/>
              <a:sym typeface="Georgia"/>
            </a:endParaRPr>
          </a:p>
          <a:p>
            <a:pPr indent="0" lvl="0" marL="0" rtl="0" algn="l">
              <a:spcBef>
                <a:spcPts val="0"/>
              </a:spcBef>
              <a:spcAft>
                <a:spcPts val="0"/>
              </a:spcAft>
              <a:buNone/>
            </a:pPr>
            <a:r>
              <a:t/>
            </a:r>
            <a:endParaRPr sz="900">
              <a:solidFill>
                <a:srgbClr val="374151"/>
              </a:solidFill>
              <a:latin typeface="Georgia"/>
              <a:ea typeface="Georgia"/>
              <a:cs typeface="Georgia"/>
              <a:sym typeface="Georgia"/>
            </a:endParaRPr>
          </a:p>
        </p:txBody>
      </p:sp>
      <p:sp>
        <p:nvSpPr>
          <p:cNvPr id="185" name="Google Shape;185;p31"/>
          <p:cNvSpPr txBox="1"/>
          <p:nvPr/>
        </p:nvSpPr>
        <p:spPr>
          <a:xfrm>
            <a:off x="0" y="312033"/>
            <a:ext cx="8963100" cy="492600"/>
          </a:xfrm>
          <a:prstGeom prst="rect">
            <a:avLst/>
          </a:prstGeom>
          <a:solidFill>
            <a:srgbClr val="E06666"/>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it" sz="2000">
                <a:solidFill>
                  <a:schemeClr val="dk1"/>
                </a:solidFill>
                <a:latin typeface="Georgia"/>
                <a:ea typeface="Georgia"/>
                <a:cs typeface="Georgia"/>
                <a:sym typeface="Georgia"/>
              </a:rPr>
              <a:t>Mercati rionali</a:t>
            </a:r>
            <a:r>
              <a:rPr b="1" lang="it" sz="2000">
                <a:solidFill>
                  <a:schemeClr val="dk1"/>
                </a:solidFill>
                <a:latin typeface="Georgia"/>
                <a:ea typeface="Georgia"/>
                <a:cs typeface="Georgia"/>
                <a:sym typeface="Georgia"/>
              </a:rPr>
              <a:t> - local markets</a:t>
            </a:r>
            <a:endParaRPr b="1" sz="2000">
              <a:solidFill>
                <a:schemeClr val="dk1"/>
              </a:solidFill>
              <a:latin typeface="Georgia"/>
              <a:ea typeface="Georgia"/>
              <a:cs typeface="Georgia"/>
              <a:sym typeface="Georgia"/>
            </a:endParaRPr>
          </a:p>
        </p:txBody>
      </p:sp>
      <p:pic>
        <p:nvPicPr>
          <p:cNvPr id="186" name="Google Shape;186;p31"/>
          <p:cNvPicPr preferRelativeResize="0"/>
          <p:nvPr/>
        </p:nvPicPr>
        <p:blipFill>
          <a:blip r:embed="rId3">
            <a:alphaModFix/>
          </a:blip>
          <a:stretch>
            <a:fillRect/>
          </a:stretch>
        </p:blipFill>
        <p:spPr>
          <a:xfrm>
            <a:off x="0" y="1916833"/>
            <a:ext cx="5176449" cy="2951900"/>
          </a:xfrm>
          <a:prstGeom prst="rect">
            <a:avLst/>
          </a:prstGeom>
          <a:noFill/>
          <a:ln>
            <a:noFill/>
          </a:ln>
        </p:spPr>
      </p:pic>
      <p:cxnSp>
        <p:nvCxnSpPr>
          <p:cNvPr id="187" name="Google Shape;187;p31"/>
          <p:cNvCxnSpPr/>
          <p:nvPr/>
        </p:nvCxnSpPr>
        <p:spPr>
          <a:xfrm>
            <a:off x="5633500" y="3889411"/>
            <a:ext cx="30006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0" name="Shape 60"/>
        <p:cNvGrpSpPr/>
        <p:nvPr/>
      </p:nvGrpSpPr>
      <p:grpSpPr>
        <a:xfrm>
          <a:off x="0" y="0"/>
          <a:ext cx="0" cy="0"/>
          <a:chOff x="0" y="0"/>
          <a:chExt cx="0" cy="0"/>
        </a:xfrm>
      </p:grpSpPr>
      <p:sp>
        <p:nvSpPr>
          <p:cNvPr id="61" name="Google Shape;61;p14"/>
          <p:cNvSpPr txBox="1"/>
          <p:nvPr>
            <p:ph idx="1" type="body"/>
          </p:nvPr>
        </p:nvSpPr>
        <p:spPr>
          <a:xfrm>
            <a:off x="1028100" y="1593667"/>
            <a:ext cx="7321800" cy="2841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it" sz="1300">
                <a:solidFill>
                  <a:srgbClr val="374151"/>
                </a:solidFill>
                <a:latin typeface="Georgia"/>
                <a:ea typeface="Georgia"/>
                <a:cs typeface="Georgia"/>
                <a:sym typeface="Georgia"/>
              </a:rPr>
              <a:t>CHECK-IN ore 15 </a:t>
            </a:r>
            <a:br>
              <a:rPr lang="it" sz="1300">
                <a:solidFill>
                  <a:srgbClr val="374151"/>
                </a:solidFill>
                <a:latin typeface="Georgia"/>
                <a:ea typeface="Georgia"/>
                <a:cs typeface="Georgia"/>
                <a:sym typeface="Georgia"/>
              </a:rPr>
            </a:br>
            <a:r>
              <a:rPr lang="it" sz="1300">
                <a:solidFill>
                  <a:srgbClr val="374151"/>
                </a:solidFill>
                <a:latin typeface="Georgia"/>
                <a:ea typeface="Georgia"/>
                <a:cs typeface="Georgia"/>
                <a:sym typeface="Georgia"/>
              </a:rPr>
              <a:t>CHECK-OUT ore 10</a:t>
            </a:r>
            <a:r>
              <a:rPr lang="it" sz="1100">
                <a:solidFill>
                  <a:srgbClr val="374151"/>
                </a:solidFill>
                <a:latin typeface="Georgia"/>
                <a:ea typeface="Georgia"/>
                <a:cs typeface="Georgia"/>
                <a:sym typeface="Georgia"/>
              </a:rPr>
              <a:t> </a:t>
            </a:r>
            <a:endParaRPr sz="1100">
              <a:solidFill>
                <a:srgbClr val="374151"/>
              </a:solidFill>
              <a:latin typeface="Georgia"/>
              <a:ea typeface="Georgia"/>
              <a:cs typeface="Georgia"/>
              <a:sym typeface="Georgia"/>
            </a:endParaRPr>
          </a:p>
          <a:p>
            <a:pPr indent="0" lvl="0" marL="0" rtl="0" algn="l">
              <a:spcBef>
                <a:spcPts val="1200"/>
              </a:spcBef>
              <a:spcAft>
                <a:spcPts val="1200"/>
              </a:spcAft>
              <a:buNone/>
            </a:pPr>
            <a:r>
              <a:rPr lang="it" sz="1100">
                <a:solidFill>
                  <a:srgbClr val="374151"/>
                </a:solidFill>
                <a:latin typeface="Georgia"/>
                <a:ea typeface="Georgia"/>
                <a:cs typeface="Georgia"/>
                <a:sym typeface="Georgia"/>
              </a:rPr>
              <a:t>Per accedere alla struttura vi verrà consegnato un codice personale univoco rispetto alla vostra prenotazione. Con il codice potrete entrare all’interno della proprietà tramite i portoncini pedonali sulla strada utilizzando il tastierino numerico del citofono.Inserirete quindi il codice fornitovi e premerete il pulsante “*” (asterisco) per conferma Successivamente, raggiunta l’abitazione al piano primo (porta di SX) troverete un ulteriore tastierino numerico sul quale dovrete inserire soltanto il codice fornitovi (senza asterisco). Questo vi aprirà la porta di casa. Il codice è creato automaticamente con le vostre date di prenotazione e verrà eliminato al check-out.</a:t>
            </a:r>
            <a:endParaRPr sz="1100">
              <a:solidFill>
                <a:srgbClr val="374151"/>
              </a:solidFill>
              <a:latin typeface="Georgia"/>
              <a:ea typeface="Georgia"/>
              <a:cs typeface="Georgia"/>
              <a:sym typeface="Georgia"/>
            </a:endParaRPr>
          </a:p>
        </p:txBody>
      </p:sp>
      <p:sp>
        <p:nvSpPr>
          <p:cNvPr id="62" name="Google Shape;62;p14"/>
          <p:cNvSpPr txBox="1"/>
          <p:nvPr>
            <p:ph idx="1" type="body"/>
          </p:nvPr>
        </p:nvSpPr>
        <p:spPr>
          <a:xfrm>
            <a:off x="1028100" y="4435600"/>
            <a:ext cx="7449000" cy="1731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it" sz="900">
                <a:solidFill>
                  <a:srgbClr val="374151"/>
                </a:solidFill>
                <a:latin typeface="Georgia"/>
                <a:ea typeface="Georgia"/>
                <a:cs typeface="Georgia"/>
                <a:sym typeface="Georgia"/>
              </a:rPr>
              <a:t>To access the facility you will be given a personal code unique to your booking. With the code you can enter the property via the pedestrian doors on the street using the numeric keypad on the intercom. You will then enter the code provided and press the "*" (asterisk) button to confirm. Subsequently, once you reach the house on the first floor ( left door) you will find an additional numeric keypad on which you will only have to enter the code provided (without an asterisk). This will open the door to your house. The code is automatically created with your booking dates and will be deleted at check-out.</a:t>
            </a:r>
            <a:endParaRPr sz="900">
              <a:solidFill>
                <a:srgbClr val="374151"/>
              </a:solidFill>
              <a:latin typeface="Georgia"/>
              <a:ea typeface="Georgia"/>
              <a:cs typeface="Georgia"/>
              <a:sym typeface="Georgia"/>
            </a:endParaRPr>
          </a:p>
        </p:txBody>
      </p:sp>
      <p:sp>
        <p:nvSpPr>
          <p:cNvPr id="63" name="Google Shape;63;p14"/>
          <p:cNvSpPr txBox="1"/>
          <p:nvPr>
            <p:ph idx="1" type="body"/>
          </p:nvPr>
        </p:nvSpPr>
        <p:spPr>
          <a:xfrm>
            <a:off x="0" y="224200"/>
            <a:ext cx="9144000" cy="599100"/>
          </a:xfrm>
          <a:prstGeom prst="rect">
            <a:avLst/>
          </a:prstGeom>
          <a:solidFill>
            <a:schemeClr val="accent1"/>
          </a:solidFill>
        </p:spPr>
        <p:txBody>
          <a:bodyPr anchorCtr="0" anchor="t" bIns="91425" lIns="91425" spcFirstLastPara="1" rIns="91425" wrap="square" tIns="91425">
            <a:normAutofit/>
          </a:bodyPr>
          <a:lstStyle/>
          <a:p>
            <a:pPr indent="0" lvl="0" marL="0" rtl="0" algn="ctr">
              <a:spcBef>
                <a:spcPts val="0"/>
              </a:spcBef>
              <a:spcAft>
                <a:spcPts val="1200"/>
              </a:spcAft>
              <a:buNone/>
            </a:pPr>
            <a:r>
              <a:rPr b="1" lang="it" sz="1600">
                <a:solidFill>
                  <a:schemeClr val="dk1"/>
                </a:solidFill>
                <a:latin typeface="Georgia"/>
                <a:ea typeface="Georgia"/>
                <a:cs typeface="Georgia"/>
                <a:sym typeface="Georgia"/>
              </a:rPr>
              <a:t>ACCESSO / ACCESS</a:t>
            </a:r>
            <a:endParaRPr b="1" sz="1400">
              <a:solidFill>
                <a:schemeClr val="dk1"/>
              </a:solidFill>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1" name="Shape 191"/>
        <p:cNvGrpSpPr/>
        <p:nvPr/>
      </p:nvGrpSpPr>
      <p:grpSpPr>
        <a:xfrm>
          <a:off x="0" y="0"/>
          <a:ext cx="0" cy="0"/>
          <a:chOff x="0" y="0"/>
          <a:chExt cx="0" cy="0"/>
        </a:xfrm>
      </p:grpSpPr>
      <p:sp>
        <p:nvSpPr>
          <p:cNvPr id="192" name="Google Shape;192;p32"/>
          <p:cNvSpPr txBox="1"/>
          <p:nvPr/>
        </p:nvSpPr>
        <p:spPr>
          <a:xfrm>
            <a:off x="229800" y="1136700"/>
            <a:ext cx="6239400" cy="415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100">
                <a:solidFill>
                  <a:srgbClr val="374151"/>
                </a:solidFill>
                <a:latin typeface="Georgia"/>
                <a:ea typeface="Georgia"/>
                <a:cs typeface="Georgia"/>
                <a:sym typeface="Georgia"/>
              </a:rPr>
              <a:t>Siamo entusiasti di presentarvi un servizio aggiuntivo esclusivo che arricchisce ulteriormente la vostra esperienza presso la nostra struttura. Oltre a offrire un ambiente accogliente e servizi impeccabili, ci impegniamo a portare la vera essenza dell'Italia nella vostra esperienza.</a:t>
            </a:r>
            <a:endParaRPr sz="1100">
              <a:solidFill>
                <a:srgbClr val="374151"/>
              </a:solidFill>
              <a:latin typeface="Georgia"/>
              <a:ea typeface="Georgia"/>
              <a:cs typeface="Georgia"/>
              <a:sym typeface="Georgia"/>
            </a:endParaRPr>
          </a:p>
          <a:p>
            <a:pPr indent="0" lvl="0" marL="0" rtl="0" algn="l">
              <a:spcBef>
                <a:spcPts val="0"/>
              </a:spcBef>
              <a:spcAft>
                <a:spcPts val="0"/>
              </a:spcAft>
              <a:buNone/>
            </a:pPr>
            <a:r>
              <a:t/>
            </a:r>
            <a:endParaRPr sz="1100">
              <a:solidFill>
                <a:srgbClr val="374151"/>
              </a:solidFill>
              <a:latin typeface="Georgia"/>
              <a:ea typeface="Georgia"/>
              <a:cs typeface="Georgia"/>
              <a:sym typeface="Georgia"/>
            </a:endParaRPr>
          </a:p>
          <a:p>
            <a:pPr indent="0" lvl="0" marL="0" rtl="0" algn="l">
              <a:spcBef>
                <a:spcPts val="0"/>
              </a:spcBef>
              <a:spcAft>
                <a:spcPts val="0"/>
              </a:spcAft>
              <a:buNone/>
            </a:pPr>
            <a:r>
              <a:rPr lang="it" sz="1100">
                <a:solidFill>
                  <a:srgbClr val="374151"/>
                </a:solidFill>
                <a:latin typeface="Georgia"/>
                <a:ea typeface="Georgia"/>
                <a:cs typeface="Georgia"/>
                <a:sym typeface="Georgia"/>
              </a:rPr>
              <a:t>Siamo lieti di annunciare la disponibilità dei migliori prodotti enogastronomici italiani di alta eccellenza, accuratamente selezionati per soddisfare i palati più raffinati. Dal cuore delle regioni vinicole alle prelibatezze culinarie, offriamo una selezione di prodotti che rappresentano l'autenticità e la tradizione della cucina italiana.</a:t>
            </a:r>
            <a:endParaRPr sz="1100">
              <a:solidFill>
                <a:srgbClr val="374151"/>
              </a:solidFill>
              <a:latin typeface="Georgia"/>
              <a:ea typeface="Georgia"/>
              <a:cs typeface="Georgia"/>
              <a:sym typeface="Georgia"/>
            </a:endParaRPr>
          </a:p>
          <a:p>
            <a:pPr indent="0" lvl="0" marL="0" rtl="0" algn="l">
              <a:spcBef>
                <a:spcPts val="0"/>
              </a:spcBef>
              <a:spcAft>
                <a:spcPts val="0"/>
              </a:spcAft>
              <a:buNone/>
            </a:pPr>
            <a:r>
              <a:t/>
            </a:r>
            <a:endParaRPr sz="1100">
              <a:solidFill>
                <a:srgbClr val="374151"/>
              </a:solidFill>
              <a:latin typeface="Georgia"/>
              <a:ea typeface="Georgia"/>
              <a:cs typeface="Georgia"/>
              <a:sym typeface="Georgia"/>
            </a:endParaRPr>
          </a:p>
          <a:p>
            <a:pPr indent="0" lvl="0" marL="0" rtl="0" algn="l">
              <a:spcBef>
                <a:spcPts val="0"/>
              </a:spcBef>
              <a:spcAft>
                <a:spcPts val="0"/>
              </a:spcAft>
              <a:buNone/>
            </a:pPr>
            <a:r>
              <a:rPr lang="it" sz="1100">
                <a:solidFill>
                  <a:srgbClr val="374151"/>
                </a:solidFill>
                <a:latin typeface="Georgia"/>
                <a:ea typeface="Georgia"/>
                <a:cs typeface="Georgia"/>
                <a:sym typeface="Georgia"/>
              </a:rPr>
              <a:t>Ogni prodotto è scelto con cura per garantire qualità superiore e autenticità. Potrete deliziare il vostro palato con pregiati oli extravergini d'oliva, formaggi artigianali, salumi tradizionali e altri gioielli culinari che riflettono la ricchezza del nostro patrimonio gastronomico.</a:t>
            </a:r>
            <a:endParaRPr sz="1100">
              <a:solidFill>
                <a:srgbClr val="374151"/>
              </a:solidFill>
              <a:latin typeface="Georgia"/>
              <a:ea typeface="Georgia"/>
              <a:cs typeface="Georgia"/>
              <a:sym typeface="Georgia"/>
            </a:endParaRPr>
          </a:p>
          <a:p>
            <a:pPr indent="0" lvl="0" marL="0" rtl="0" algn="l">
              <a:spcBef>
                <a:spcPts val="0"/>
              </a:spcBef>
              <a:spcAft>
                <a:spcPts val="0"/>
              </a:spcAft>
              <a:buNone/>
            </a:pPr>
            <a:r>
              <a:t/>
            </a:r>
            <a:endParaRPr sz="1100">
              <a:solidFill>
                <a:srgbClr val="374151"/>
              </a:solidFill>
              <a:latin typeface="Georgia"/>
              <a:ea typeface="Georgia"/>
              <a:cs typeface="Georgia"/>
              <a:sym typeface="Georgia"/>
            </a:endParaRPr>
          </a:p>
          <a:p>
            <a:pPr indent="0" lvl="0" marL="0" rtl="0" algn="l">
              <a:spcBef>
                <a:spcPts val="0"/>
              </a:spcBef>
              <a:spcAft>
                <a:spcPts val="0"/>
              </a:spcAft>
              <a:buNone/>
            </a:pPr>
            <a:r>
              <a:rPr lang="it" sz="1100">
                <a:solidFill>
                  <a:srgbClr val="374151"/>
                </a:solidFill>
                <a:latin typeface="Georgia"/>
                <a:ea typeface="Georgia"/>
                <a:cs typeface="Georgia"/>
                <a:sym typeface="Georgia"/>
              </a:rPr>
              <a:t>Siamo certi che questa aggiunta arricchirà il vostro soggiorno, consentendovi di immergervi completamente nella cultura e nel gusto italiani. Vi invitiamo a esplorare la nostra selezione di prodotti enogastronomici, una vera celebrazione dei sapori autentici e della tradizione culinaria italiana.</a:t>
            </a:r>
            <a:endParaRPr sz="1100">
              <a:solidFill>
                <a:srgbClr val="374151"/>
              </a:solidFill>
              <a:latin typeface="Georgia"/>
              <a:ea typeface="Georgia"/>
              <a:cs typeface="Georgia"/>
              <a:sym typeface="Georgia"/>
            </a:endParaRPr>
          </a:p>
          <a:p>
            <a:pPr indent="0" lvl="0" marL="0" rtl="0" algn="l">
              <a:spcBef>
                <a:spcPts val="0"/>
              </a:spcBef>
              <a:spcAft>
                <a:spcPts val="0"/>
              </a:spcAft>
              <a:buNone/>
            </a:pPr>
            <a:r>
              <a:t/>
            </a:r>
            <a:endParaRPr sz="1100">
              <a:solidFill>
                <a:srgbClr val="374151"/>
              </a:solidFill>
              <a:latin typeface="Georgia"/>
              <a:ea typeface="Georgia"/>
              <a:cs typeface="Georgia"/>
              <a:sym typeface="Georgia"/>
            </a:endParaRPr>
          </a:p>
          <a:p>
            <a:pPr indent="0" lvl="0" marL="0" rtl="0" algn="l">
              <a:spcBef>
                <a:spcPts val="0"/>
              </a:spcBef>
              <a:spcAft>
                <a:spcPts val="0"/>
              </a:spcAft>
              <a:buNone/>
            </a:pPr>
            <a:r>
              <a:rPr lang="it" sz="1100">
                <a:solidFill>
                  <a:srgbClr val="374151"/>
                </a:solidFill>
                <a:latin typeface="Georgia"/>
                <a:ea typeface="Georgia"/>
                <a:cs typeface="Georgia"/>
                <a:sym typeface="Georgia"/>
              </a:rPr>
              <a:t>Rendiamo il vostro soggiorno non solo un'esperienza di ospitalità, ma anche un viaggio culinario attraverso le delizie italiane. Grazie per scegliere la nostra struttura, dove l'eccellenza e la passione si uniscono per offrirvi un'esperienza indimenticabile.</a:t>
            </a:r>
            <a:endParaRPr sz="1100">
              <a:solidFill>
                <a:srgbClr val="374151"/>
              </a:solidFill>
              <a:latin typeface="Georgia"/>
              <a:ea typeface="Georgia"/>
              <a:cs typeface="Georgia"/>
              <a:sym typeface="Georgia"/>
            </a:endParaRPr>
          </a:p>
          <a:p>
            <a:pPr indent="0" lvl="0" marL="457200" rtl="0" algn="l">
              <a:spcBef>
                <a:spcPts val="0"/>
              </a:spcBef>
              <a:spcAft>
                <a:spcPts val="0"/>
              </a:spcAft>
              <a:buNone/>
            </a:pPr>
            <a:r>
              <a:t/>
            </a:r>
            <a:endParaRPr sz="900">
              <a:solidFill>
                <a:srgbClr val="374151"/>
              </a:solidFill>
              <a:latin typeface="Georgia"/>
              <a:ea typeface="Georgia"/>
              <a:cs typeface="Georgia"/>
              <a:sym typeface="Georgia"/>
            </a:endParaRPr>
          </a:p>
          <a:p>
            <a:pPr indent="0" lvl="0" marL="457200" rtl="0" algn="l">
              <a:spcBef>
                <a:spcPts val="0"/>
              </a:spcBef>
              <a:spcAft>
                <a:spcPts val="0"/>
              </a:spcAft>
              <a:buNone/>
            </a:pPr>
            <a:r>
              <a:t/>
            </a:r>
            <a:endParaRPr sz="900">
              <a:solidFill>
                <a:srgbClr val="374151"/>
              </a:solidFill>
              <a:latin typeface="Georgia"/>
              <a:ea typeface="Georgia"/>
              <a:cs typeface="Georgia"/>
              <a:sym typeface="Georgia"/>
            </a:endParaRPr>
          </a:p>
          <a:p>
            <a:pPr indent="0" lvl="0" marL="0" rtl="0" algn="l">
              <a:spcBef>
                <a:spcPts val="0"/>
              </a:spcBef>
              <a:spcAft>
                <a:spcPts val="0"/>
              </a:spcAft>
              <a:buNone/>
            </a:pPr>
            <a:r>
              <a:t/>
            </a:r>
            <a:endParaRPr sz="900">
              <a:solidFill>
                <a:srgbClr val="374151"/>
              </a:solidFill>
              <a:latin typeface="Georgia"/>
              <a:ea typeface="Georgia"/>
              <a:cs typeface="Georgia"/>
              <a:sym typeface="Georgia"/>
            </a:endParaRPr>
          </a:p>
        </p:txBody>
      </p:sp>
      <p:sp>
        <p:nvSpPr>
          <p:cNvPr id="193" name="Google Shape;193;p32"/>
          <p:cNvSpPr txBox="1"/>
          <p:nvPr/>
        </p:nvSpPr>
        <p:spPr>
          <a:xfrm>
            <a:off x="0" y="312033"/>
            <a:ext cx="8963100" cy="492600"/>
          </a:xfrm>
          <a:prstGeom prst="rect">
            <a:avLst/>
          </a:prstGeom>
          <a:solidFill>
            <a:srgbClr val="E06666"/>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it" sz="2000">
                <a:solidFill>
                  <a:schemeClr val="dk1"/>
                </a:solidFill>
                <a:latin typeface="Georgia"/>
                <a:ea typeface="Georgia"/>
                <a:cs typeface="Georgia"/>
                <a:sym typeface="Georgia"/>
              </a:rPr>
              <a:t>ReefodUS for TPG</a:t>
            </a:r>
            <a:endParaRPr b="1" sz="2000">
              <a:solidFill>
                <a:schemeClr val="dk1"/>
              </a:solidFill>
              <a:latin typeface="Georgia"/>
              <a:ea typeface="Georgia"/>
              <a:cs typeface="Georgia"/>
              <a:sym typeface="Georgia"/>
            </a:endParaRPr>
          </a:p>
        </p:txBody>
      </p:sp>
      <p:pic>
        <p:nvPicPr>
          <p:cNvPr id="194" name="Google Shape;194;p32"/>
          <p:cNvPicPr preferRelativeResize="0"/>
          <p:nvPr/>
        </p:nvPicPr>
        <p:blipFill>
          <a:blip r:embed="rId3">
            <a:alphaModFix/>
          </a:blip>
          <a:stretch>
            <a:fillRect/>
          </a:stretch>
        </p:blipFill>
        <p:spPr>
          <a:xfrm>
            <a:off x="6619775" y="5235967"/>
            <a:ext cx="2474150" cy="1179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8" name="Shape 198"/>
        <p:cNvGrpSpPr/>
        <p:nvPr/>
      </p:nvGrpSpPr>
      <p:grpSpPr>
        <a:xfrm>
          <a:off x="0" y="0"/>
          <a:ext cx="0" cy="0"/>
          <a:chOff x="0" y="0"/>
          <a:chExt cx="0" cy="0"/>
        </a:xfrm>
      </p:grpSpPr>
      <p:sp>
        <p:nvSpPr>
          <p:cNvPr id="199" name="Google Shape;199;p33"/>
          <p:cNvSpPr txBox="1"/>
          <p:nvPr>
            <p:ph idx="1" type="body"/>
          </p:nvPr>
        </p:nvSpPr>
        <p:spPr>
          <a:xfrm>
            <a:off x="24450" y="2494200"/>
            <a:ext cx="9095100" cy="934800"/>
          </a:xfrm>
          <a:prstGeom prst="rect">
            <a:avLst/>
          </a:prstGeom>
          <a:solidFill>
            <a:schemeClr val="dk1"/>
          </a:solidFill>
        </p:spPr>
        <p:txBody>
          <a:bodyPr anchorCtr="0" anchor="t" bIns="91425" lIns="91425" spcFirstLastPara="1" rIns="91425" wrap="square" tIns="91425">
            <a:normAutofit/>
          </a:bodyPr>
          <a:lstStyle/>
          <a:p>
            <a:pPr indent="0" lvl="0" marL="0" rtl="0" algn="ctr">
              <a:lnSpc>
                <a:spcPct val="95000"/>
              </a:lnSpc>
              <a:spcBef>
                <a:spcPts val="0"/>
              </a:spcBef>
              <a:spcAft>
                <a:spcPts val="1200"/>
              </a:spcAft>
              <a:buNone/>
            </a:pPr>
            <a:r>
              <a:rPr b="1" lang="it" sz="3000">
                <a:solidFill>
                  <a:srgbClr val="374151"/>
                </a:solidFill>
                <a:latin typeface="Georgia"/>
                <a:ea typeface="Georgia"/>
                <a:cs typeface="Georgia"/>
                <a:sym typeface="Georgia"/>
              </a:rPr>
              <a:t>CONTATTI</a:t>
            </a:r>
            <a:endParaRPr b="1" sz="3000">
              <a:solidFill>
                <a:srgbClr val="374151"/>
              </a:solidFill>
              <a:latin typeface="Georgia"/>
              <a:ea typeface="Georgia"/>
              <a:cs typeface="Georgia"/>
              <a:sym typeface="Georgia"/>
            </a:endParaRPr>
          </a:p>
        </p:txBody>
      </p:sp>
      <p:sp>
        <p:nvSpPr>
          <p:cNvPr id="200" name="Google Shape;200;p33"/>
          <p:cNvSpPr txBox="1"/>
          <p:nvPr>
            <p:ph idx="1" type="body"/>
          </p:nvPr>
        </p:nvSpPr>
        <p:spPr>
          <a:xfrm>
            <a:off x="0" y="34290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it">
                <a:solidFill>
                  <a:srgbClr val="374151"/>
                </a:solidFill>
                <a:latin typeface="Georgia"/>
                <a:ea typeface="Georgia"/>
                <a:cs typeface="Georgia"/>
                <a:sym typeface="Georgia"/>
              </a:rPr>
              <a:t>contacts</a:t>
            </a:r>
            <a:endParaRPr>
              <a:solidFill>
                <a:srgbClr val="374151"/>
              </a:solidFill>
              <a:latin typeface="Georgia"/>
              <a:ea typeface="Georgia"/>
              <a:cs typeface="Georgia"/>
              <a:sym typeface="Georgia"/>
            </a:endParaRPr>
          </a:p>
        </p:txBody>
      </p:sp>
      <p:cxnSp>
        <p:nvCxnSpPr>
          <p:cNvPr id="201" name="Google Shape;201;p33"/>
          <p:cNvCxnSpPr/>
          <p:nvPr/>
        </p:nvCxnSpPr>
        <p:spPr>
          <a:xfrm>
            <a:off x="2632875" y="3365600"/>
            <a:ext cx="38700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5" name="Shape 205"/>
        <p:cNvGrpSpPr/>
        <p:nvPr/>
      </p:nvGrpSpPr>
      <p:grpSpPr>
        <a:xfrm>
          <a:off x="0" y="0"/>
          <a:ext cx="0" cy="0"/>
          <a:chOff x="0" y="0"/>
          <a:chExt cx="0" cy="0"/>
        </a:xfrm>
      </p:grpSpPr>
      <p:sp>
        <p:nvSpPr>
          <p:cNvPr id="206" name="Google Shape;206;p34"/>
          <p:cNvSpPr txBox="1"/>
          <p:nvPr>
            <p:ph idx="1" type="body"/>
          </p:nvPr>
        </p:nvSpPr>
        <p:spPr>
          <a:xfrm>
            <a:off x="24450" y="1425333"/>
            <a:ext cx="9095100" cy="2004000"/>
          </a:xfrm>
          <a:prstGeom prst="rect">
            <a:avLst/>
          </a:prstGeom>
          <a:solidFill>
            <a:schemeClr val="dk1"/>
          </a:solidFill>
        </p:spPr>
        <p:txBody>
          <a:bodyPr anchorCtr="0" anchor="t" bIns="91425" lIns="91425" spcFirstLastPara="1" rIns="91425" wrap="square" tIns="91425">
            <a:normAutofit/>
          </a:bodyPr>
          <a:lstStyle/>
          <a:p>
            <a:pPr indent="0" lvl="0" marL="0" rtl="0" algn="ctr">
              <a:lnSpc>
                <a:spcPct val="85000"/>
              </a:lnSpc>
              <a:spcBef>
                <a:spcPts val="0"/>
              </a:spcBef>
              <a:spcAft>
                <a:spcPts val="0"/>
              </a:spcAft>
              <a:buNone/>
            </a:pPr>
            <a:r>
              <a:rPr lang="it" sz="2000">
                <a:solidFill>
                  <a:srgbClr val="374151"/>
                </a:solidFill>
                <a:latin typeface="Georgia"/>
                <a:ea typeface="Georgia"/>
                <a:cs typeface="Georgia"/>
                <a:sym typeface="Georgia"/>
              </a:rPr>
              <a:t>Nicola +39 366 6627541</a:t>
            </a:r>
            <a:endParaRPr sz="2000">
              <a:solidFill>
                <a:srgbClr val="374151"/>
              </a:solidFill>
              <a:latin typeface="Georgia"/>
              <a:ea typeface="Georgia"/>
              <a:cs typeface="Georgia"/>
              <a:sym typeface="Georgia"/>
            </a:endParaRPr>
          </a:p>
          <a:p>
            <a:pPr indent="0" lvl="0" marL="0" rtl="0" algn="ctr">
              <a:lnSpc>
                <a:spcPct val="85000"/>
              </a:lnSpc>
              <a:spcBef>
                <a:spcPts val="1200"/>
              </a:spcBef>
              <a:spcAft>
                <a:spcPts val="0"/>
              </a:spcAft>
              <a:buNone/>
            </a:pPr>
            <a:r>
              <a:rPr lang="it" sz="2000">
                <a:solidFill>
                  <a:srgbClr val="374151"/>
                </a:solidFill>
                <a:latin typeface="Georgia"/>
                <a:ea typeface="Georgia"/>
                <a:cs typeface="Georgia"/>
                <a:sym typeface="Georgia"/>
              </a:rPr>
              <a:t>Diana +39 339 6238160</a:t>
            </a:r>
            <a:endParaRPr sz="2000">
              <a:solidFill>
                <a:srgbClr val="374151"/>
              </a:solidFill>
              <a:latin typeface="Georgia"/>
              <a:ea typeface="Georgia"/>
              <a:cs typeface="Georgia"/>
              <a:sym typeface="Georgia"/>
            </a:endParaRPr>
          </a:p>
          <a:p>
            <a:pPr indent="0" lvl="0" marL="0" rtl="0" algn="ctr">
              <a:lnSpc>
                <a:spcPct val="85000"/>
              </a:lnSpc>
              <a:spcBef>
                <a:spcPts val="1200"/>
              </a:spcBef>
              <a:spcAft>
                <a:spcPts val="1200"/>
              </a:spcAft>
              <a:buNone/>
            </a:pPr>
            <a:r>
              <a:rPr lang="it" sz="1200">
                <a:solidFill>
                  <a:srgbClr val="374151"/>
                </a:solidFill>
                <a:latin typeface="Georgia"/>
                <a:ea typeface="Georgia"/>
                <a:cs typeface="Georgia"/>
                <a:sym typeface="Georgia"/>
              </a:rPr>
              <a:t>anche su Whatsapp - even on Whatsapp‬</a:t>
            </a:r>
            <a:endParaRPr sz="1200">
              <a:solidFill>
                <a:srgbClr val="374151"/>
              </a:solidFill>
              <a:latin typeface="Georgia"/>
              <a:ea typeface="Georgia"/>
              <a:cs typeface="Georgia"/>
              <a:sym typeface="Georgia"/>
            </a:endParaRPr>
          </a:p>
        </p:txBody>
      </p:sp>
      <p:sp>
        <p:nvSpPr>
          <p:cNvPr id="207" name="Google Shape;207;p34"/>
          <p:cNvSpPr txBox="1"/>
          <p:nvPr>
            <p:ph idx="1" type="body"/>
          </p:nvPr>
        </p:nvSpPr>
        <p:spPr>
          <a:xfrm>
            <a:off x="0" y="3429000"/>
            <a:ext cx="9144000" cy="3429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it">
                <a:solidFill>
                  <a:schemeClr val="lt1"/>
                </a:solidFill>
                <a:latin typeface="Georgia"/>
                <a:ea typeface="Georgia"/>
                <a:cs typeface="Georgia"/>
                <a:sym typeface="Georgia"/>
              </a:rPr>
              <a:t>info@thepiedmontgate.it</a:t>
            </a:r>
            <a:endParaRPr>
              <a:solidFill>
                <a:schemeClr val="lt1"/>
              </a:solidFill>
              <a:latin typeface="Georgia"/>
              <a:ea typeface="Georgia"/>
              <a:cs typeface="Georgia"/>
              <a:sym typeface="Georgia"/>
            </a:endParaRPr>
          </a:p>
          <a:p>
            <a:pPr indent="0" lvl="0" marL="0" rtl="0" algn="ctr">
              <a:spcBef>
                <a:spcPts val="1200"/>
              </a:spcBef>
              <a:spcAft>
                <a:spcPts val="0"/>
              </a:spcAft>
              <a:buNone/>
            </a:pPr>
            <a:r>
              <a:t/>
            </a:r>
            <a:endParaRPr>
              <a:solidFill>
                <a:srgbClr val="374151"/>
              </a:solidFill>
              <a:latin typeface="Georgia"/>
              <a:ea typeface="Georgia"/>
              <a:cs typeface="Georgia"/>
              <a:sym typeface="Georgia"/>
            </a:endParaRPr>
          </a:p>
          <a:p>
            <a:pPr indent="0" lvl="0" marL="0" rtl="0" algn="ctr">
              <a:spcBef>
                <a:spcPts val="1200"/>
              </a:spcBef>
              <a:spcAft>
                <a:spcPts val="0"/>
              </a:spcAft>
              <a:buNone/>
            </a:pPr>
            <a:r>
              <a:t/>
            </a:r>
            <a:endParaRPr>
              <a:solidFill>
                <a:srgbClr val="374151"/>
              </a:solidFill>
              <a:latin typeface="Georgia"/>
              <a:ea typeface="Georgia"/>
              <a:cs typeface="Georgia"/>
              <a:sym typeface="Georgia"/>
            </a:endParaRPr>
          </a:p>
          <a:p>
            <a:pPr indent="0" lvl="0" marL="0" rtl="0" algn="ctr">
              <a:spcBef>
                <a:spcPts val="1200"/>
              </a:spcBef>
              <a:spcAft>
                <a:spcPts val="0"/>
              </a:spcAft>
              <a:buNone/>
            </a:pPr>
            <a:r>
              <a:t/>
            </a:r>
            <a:endParaRPr>
              <a:solidFill>
                <a:srgbClr val="374151"/>
              </a:solidFill>
              <a:latin typeface="Georgia"/>
              <a:ea typeface="Georgia"/>
              <a:cs typeface="Georgia"/>
              <a:sym typeface="Georgia"/>
            </a:endParaRPr>
          </a:p>
          <a:p>
            <a:pPr indent="0" lvl="0" marL="0" rtl="0" algn="ctr">
              <a:spcBef>
                <a:spcPts val="1200"/>
              </a:spcBef>
              <a:spcAft>
                <a:spcPts val="1200"/>
              </a:spcAft>
              <a:buNone/>
            </a:pPr>
            <a:r>
              <a:rPr lang="it" sz="1500">
                <a:solidFill>
                  <a:srgbClr val="374151"/>
                </a:solidFill>
                <a:latin typeface="Georgia"/>
                <a:ea typeface="Georgia"/>
                <a:cs typeface="Georgia"/>
                <a:sym typeface="Georgia"/>
              </a:rPr>
              <a:t>www.thepiedmontgate.it</a:t>
            </a:r>
            <a:endParaRPr sz="1500">
              <a:solidFill>
                <a:srgbClr val="374151"/>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7" name="Shape 67"/>
        <p:cNvGrpSpPr/>
        <p:nvPr/>
      </p:nvGrpSpPr>
      <p:grpSpPr>
        <a:xfrm>
          <a:off x="0" y="0"/>
          <a:ext cx="0" cy="0"/>
          <a:chOff x="0" y="0"/>
          <a:chExt cx="0" cy="0"/>
        </a:xfrm>
      </p:grpSpPr>
      <p:sp>
        <p:nvSpPr>
          <p:cNvPr id="68" name="Google Shape;68;p15"/>
          <p:cNvSpPr txBox="1"/>
          <p:nvPr>
            <p:ph idx="1" type="body"/>
          </p:nvPr>
        </p:nvSpPr>
        <p:spPr>
          <a:xfrm>
            <a:off x="1028100" y="3715233"/>
            <a:ext cx="7238100" cy="277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900">
                <a:solidFill>
                  <a:srgbClr val="374151"/>
                </a:solidFill>
                <a:latin typeface="Georgia"/>
                <a:ea typeface="Georgia"/>
                <a:cs typeface="Georgia"/>
                <a:sym typeface="Georgia"/>
              </a:rPr>
              <a:t>The apartment consists of a kitchen, a bathroom, two bedrooms, a closet and a large terrace. The rooms are equipped with all the necessary accessories, of which we make a brief summary.</a:t>
            </a:r>
            <a:endParaRPr sz="900">
              <a:solidFill>
                <a:srgbClr val="374151"/>
              </a:solidFill>
              <a:latin typeface="Georgia"/>
              <a:ea typeface="Georgia"/>
              <a:cs typeface="Georgia"/>
              <a:sym typeface="Georgia"/>
            </a:endParaRPr>
          </a:p>
          <a:p>
            <a:pPr indent="0" lvl="0" marL="0" rtl="0" algn="l">
              <a:spcBef>
                <a:spcPts val="1200"/>
              </a:spcBef>
              <a:spcAft>
                <a:spcPts val="0"/>
              </a:spcAft>
              <a:buNone/>
            </a:pPr>
            <a:r>
              <a:rPr lang="it" sz="900">
                <a:solidFill>
                  <a:srgbClr val="374151"/>
                </a:solidFill>
                <a:latin typeface="Georgia"/>
                <a:ea typeface="Georgia"/>
                <a:cs typeface="Georgia"/>
                <a:sym typeface="Georgia"/>
              </a:rPr>
              <a:t>BATHROOM: towels, body towels, soaps, shower gel, hairdryer</a:t>
            </a:r>
            <a:br>
              <a:rPr lang="it" sz="900">
                <a:solidFill>
                  <a:srgbClr val="374151"/>
                </a:solidFill>
                <a:latin typeface="Georgia"/>
                <a:ea typeface="Georgia"/>
                <a:cs typeface="Georgia"/>
                <a:sym typeface="Georgia"/>
              </a:rPr>
            </a:br>
            <a:r>
              <a:rPr lang="it" sz="900">
                <a:solidFill>
                  <a:srgbClr val="374151"/>
                </a:solidFill>
                <a:latin typeface="Georgia"/>
                <a:ea typeface="Georgia"/>
                <a:cs typeface="Georgia"/>
                <a:sym typeface="Georgia"/>
              </a:rPr>
              <a:t>BEDROOMS: desks, sheets, pillows and additional blankets</a:t>
            </a:r>
            <a:br>
              <a:rPr lang="it" sz="900">
                <a:solidFill>
                  <a:srgbClr val="374151"/>
                </a:solidFill>
                <a:latin typeface="Georgia"/>
                <a:ea typeface="Georgia"/>
                <a:cs typeface="Georgia"/>
                <a:sym typeface="Georgia"/>
              </a:rPr>
            </a:br>
            <a:r>
              <a:rPr lang="it" sz="900">
                <a:solidFill>
                  <a:srgbClr val="374151"/>
                </a:solidFill>
                <a:latin typeface="Georgia"/>
                <a:ea typeface="Georgia"/>
                <a:cs typeface="Georgia"/>
                <a:sym typeface="Georgia"/>
              </a:rPr>
              <a:t>KITCHEN: Refrigerator, oven, dishwasher, electric grill, microwave, pots, glasses, cutlery, moka</a:t>
            </a:r>
            <a:endParaRPr sz="900">
              <a:solidFill>
                <a:srgbClr val="374151"/>
              </a:solidFill>
              <a:latin typeface="Georgia"/>
              <a:ea typeface="Georgia"/>
              <a:cs typeface="Georgia"/>
              <a:sym typeface="Georgia"/>
            </a:endParaRPr>
          </a:p>
          <a:p>
            <a:pPr indent="0" lvl="0" marL="0" rtl="0" algn="l">
              <a:spcBef>
                <a:spcPts val="1200"/>
              </a:spcBef>
              <a:spcAft>
                <a:spcPts val="1200"/>
              </a:spcAft>
              <a:buNone/>
            </a:pPr>
            <a:r>
              <a:rPr lang="it" sz="900">
                <a:solidFill>
                  <a:srgbClr val="374151"/>
                </a:solidFill>
                <a:latin typeface="Georgia"/>
                <a:ea typeface="Georgia"/>
                <a:cs typeface="Georgia"/>
                <a:sym typeface="Georgia"/>
              </a:rPr>
              <a:t>Please note that the structure provides detergents, garbage bags and some breakfast and kitchen products.</a:t>
            </a:r>
            <a:br>
              <a:rPr lang="it" sz="900">
                <a:solidFill>
                  <a:srgbClr val="374151"/>
                </a:solidFill>
                <a:latin typeface="Georgia"/>
                <a:ea typeface="Georgia"/>
                <a:cs typeface="Georgia"/>
                <a:sym typeface="Georgia"/>
              </a:rPr>
            </a:br>
            <a:r>
              <a:rPr lang="it" sz="900">
                <a:solidFill>
                  <a:srgbClr val="374151"/>
                </a:solidFill>
                <a:latin typeface="Georgia"/>
                <a:ea typeface="Georgia"/>
                <a:cs typeface="Georgia"/>
                <a:sym typeface="Georgia"/>
              </a:rPr>
              <a:t>It is also possible to have equipment for newborns (cutlery and glasses, seats, cots, games, etc.) on request.</a:t>
            </a:r>
            <a:endParaRPr sz="900">
              <a:solidFill>
                <a:srgbClr val="374151"/>
              </a:solidFill>
              <a:latin typeface="Georgia"/>
              <a:ea typeface="Georgia"/>
              <a:cs typeface="Georgia"/>
              <a:sym typeface="Georgia"/>
            </a:endParaRPr>
          </a:p>
        </p:txBody>
      </p:sp>
      <p:sp>
        <p:nvSpPr>
          <p:cNvPr id="69" name="Google Shape;69;p15"/>
          <p:cNvSpPr txBox="1"/>
          <p:nvPr>
            <p:ph idx="1" type="body"/>
          </p:nvPr>
        </p:nvSpPr>
        <p:spPr>
          <a:xfrm>
            <a:off x="0" y="224200"/>
            <a:ext cx="9144000" cy="599100"/>
          </a:xfrm>
          <a:prstGeom prst="rect">
            <a:avLst/>
          </a:prstGeom>
          <a:solidFill>
            <a:schemeClr val="accent1"/>
          </a:solidFill>
        </p:spPr>
        <p:txBody>
          <a:bodyPr anchorCtr="0" anchor="t" bIns="91425" lIns="91425" spcFirstLastPara="1" rIns="91425" wrap="square" tIns="91425">
            <a:normAutofit/>
          </a:bodyPr>
          <a:lstStyle/>
          <a:p>
            <a:pPr indent="0" lvl="0" marL="0" rtl="0" algn="ctr">
              <a:spcBef>
                <a:spcPts val="0"/>
              </a:spcBef>
              <a:spcAft>
                <a:spcPts val="1200"/>
              </a:spcAft>
              <a:buNone/>
            </a:pPr>
            <a:r>
              <a:rPr b="1" lang="it" sz="1600">
                <a:solidFill>
                  <a:schemeClr val="dk1"/>
                </a:solidFill>
                <a:latin typeface="Georgia"/>
                <a:ea typeface="Georgia"/>
                <a:cs typeface="Georgia"/>
                <a:sym typeface="Georgia"/>
              </a:rPr>
              <a:t>CASA e DOTAZIONI</a:t>
            </a:r>
            <a:r>
              <a:rPr b="1" lang="it" sz="1600">
                <a:solidFill>
                  <a:schemeClr val="dk1"/>
                </a:solidFill>
                <a:latin typeface="Georgia"/>
                <a:ea typeface="Georgia"/>
                <a:cs typeface="Georgia"/>
                <a:sym typeface="Georgia"/>
              </a:rPr>
              <a:t> / </a:t>
            </a:r>
            <a:r>
              <a:rPr b="1" lang="it" sz="1600">
                <a:solidFill>
                  <a:schemeClr val="dk1"/>
                </a:solidFill>
                <a:latin typeface="Georgia"/>
                <a:ea typeface="Georgia"/>
                <a:cs typeface="Georgia"/>
                <a:sym typeface="Georgia"/>
              </a:rPr>
              <a:t>HOME and EQUIPMENT</a:t>
            </a:r>
            <a:endParaRPr b="1" sz="1400">
              <a:solidFill>
                <a:schemeClr val="dk1"/>
              </a:solidFill>
              <a:latin typeface="Georgia"/>
              <a:ea typeface="Georgia"/>
              <a:cs typeface="Georgia"/>
              <a:sym typeface="Georgia"/>
            </a:endParaRPr>
          </a:p>
        </p:txBody>
      </p:sp>
      <p:sp>
        <p:nvSpPr>
          <p:cNvPr id="70" name="Google Shape;70;p15"/>
          <p:cNvSpPr txBox="1"/>
          <p:nvPr>
            <p:ph idx="1" type="body"/>
          </p:nvPr>
        </p:nvSpPr>
        <p:spPr>
          <a:xfrm>
            <a:off x="1094975" y="1105900"/>
            <a:ext cx="7238100" cy="25275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it" sz="1300">
                <a:solidFill>
                  <a:srgbClr val="374151"/>
                </a:solidFill>
                <a:latin typeface="Georgia"/>
                <a:ea typeface="Georgia"/>
                <a:cs typeface="Georgia"/>
                <a:sym typeface="Georgia"/>
              </a:rPr>
              <a:t>L’appartamento è composto da una cucina, un bagno, due camere da letto, un ripostiglio ed un ampio terrazzo. Le stanze sono fornite di tutti gli accessori necessari, di cui facciamo un breve riepilogo.</a:t>
            </a:r>
            <a:endParaRPr sz="1300">
              <a:solidFill>
                <a:srgbClr val="374151"/>
              </a:solidFill>
              <a:latin typeface="Georgia"/>
              <a:ea typeface="Georgia"/>
              <a:cs typeface="Georgia"/>
              <a:sym typeface="Georgia"/>
            </a:endParaRPr>
          </a:p>
          <a:p>
            <a:pPr indent="0" lvl="0" marL="0" rtl="0" algn="l">
              <a:spcBef>
                <a:spcPts val="1200"/>
              </a:spcBef>
              <a:spcAft>
                <a:spcPts val="1200"/>
              </a:spcAft>
              <a:buNone/>
            </a:pPr>
            <a:r>
              <a:rPr lang="it" sz="1300">
                <a:solidFill>
                  <a:srgbClr val="374151"/>
                </a:solidFill>
                <a:latin typeface="Georgia"/>
                <a:ea typeface="Georgia"/>
                <a:cs typeface="Georgia"/>
                <a:sym typeface="Georgia"/>
              </a:rPr>
              <a:t>BAGNO: asciugamani, teli per il corpo, saponi, bagnoschiuma, asciugacapelli </a:t>
            </a:r>
            <a:br>
              <a:rPr lang="it" sz="1300">
                <a:solidFill>
                  <a:srgbClr val="374151"/>
                </a:solidFill>
                <a:latin typeface="Georgia"/>
                <a:ea typeface="Georgia"/>
                <a:cs typeface="Georgia"/>
                <a:sym typeface="Georgia"/>
              </a:rPr>
            </a:br>
            <a:r>
              <a:rPr lang="it" sz="1300">
                <a:solidFill>
                  <a:srgbClr val="374151"/>
                </a:solidFill>
                <a:latin typeface="Georgia"/>
                <a:ea typeface="Georgia"/>
                <a:cs typeface="Georgia"/>
                <a:sym typeface="Georgia"/>
              </a:rPr>
              <a:t>CAMERE DA LETTO: scrivanie, lenzuola cuscini e coperte aggiuntive</a:t>
            </a:r>
            <a:br>
              <a:rPr lang="it" sz="1300">
                <a:solidFill>
                  <a:srgbClr val="374151"/>
                </a:solidFill>
                <a:latin typeface="Georgia"/>
                <a:ea typeface="Georgia"/>
                <a:cs typeface="Georgia"/>
                <a:sym typeface="Georgia"/>
              </a:rPr>
            </a:br>
            <a:r>
              <a:rPr lang="it" sz="1300">
                <a:solidFill>
                  <a:srgbClr val="374151"/>
                </a:solidFill>
                <a:latin typeface="Georgia"/>
                <a:ea typeface="Georgia"/>
                <a:cs typeface="Georgia"/>
                <a:sym typeface="Georgia"/>
              </a:rPr>
              <a:t>CUCINA: Frigorifero, forno, lavastoviglie, griglia elettrica, microonde, pentole, bicchieri, posate, moka</a:t>
            </a:r>
            <a:br>
              <a:rPr lang="it" sz="1300">
                <a:solidFill>
                  <a:srgbClr val="374151"/>
                </a:solidFill>
                <a:latin typeface="Georgia"/>
                <a:ea typeface="Georgia"/>
                <a:cs typeface="Georgia"/>
                <a:sym typeface="Georgia"/>
              </a:rPr>
            </a:br>
            <a:br>
              <a:rPr lang="it" sz="1300">
                <a:solidFill>
                  <a:srgbClr val="374151"/>
                </a:solidFill>
                <a:latin typeface="Georgia"/>
                <a:ea typeface="Georgia"/>
                <a:cs typeface="Georgia"/>
                <a:sym typeface="Georgia"/>
              </a:rPr>
            </a:br>
            <a:r>
              <a:rPr lang="it" sz="1300">
                <a:solidFill>
                  <a:srgbClr val="374151"/>
                </a:solidFill>
                <a:latin typeface="Georgia"/>
                <a:ea typeface="Georgia"/>
                <a:cs typeface="Georgia"/>
                <a:sym typeface="Georgia"/>
              </a:rPr>
              <a:t>Si fa presente che nella struttura vengono forniti detersivi, sacchetti per la spazzatura e alcuni prodotti per la colazione e per la cucina.</a:t>
            </a:r>
            <a:br>
              <a:rPr lang="it" sz="1300">
                <a:solidFill>
                  <a:srgbClr val="374151"/>
                </a:solidFill>
                <a:latin typeface="Georgia"/>
                <a:ea typeface="Georgia"/>
                <a:cs typeface="Georgia"/>
                <a:sym typeface="Georgia"/>
              </a:rPr>
            </a:br>
            <a:r>
              <a:rPr lang="it" sz="1300">
                <a:solidFill>
                  <a:srgbClr val="374151"/>
                </a:solidFill>
                <a:latin typeface="Georgia"/>
                <a:ea typeface="Georgia"/>
                <a:cs typeface="Georgia"/>
                <a:sym typeface="Georgia"/>
              </a:rPr>
              <a:t>Su richiesta è possibile inoltre avere attrezzature per neonati (posate e bicchieri, seggiolini, culle, giochi etc)</a:t>
            </a:r>
            <a:endParaRPr sz="1300">
              <a:solidFill>
                <a:srgbClr val="374151"/>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4" name="Shape 74"/>
        <p:cNvGrpSpPr/>
        <p:nvPr/>
      </p:nvGrpSpPr>
      <p:grpSpPr>
        <a:xfrm>
          <a:off x="0" y="0"/>
          <a:ext cx="0" cy="0"/>
          <a:chOff x="0" y="0"/>
          <a:chExt cx="0" cy="0"/>
        </a:xfrm>
      </p:grpSpPr>
      <p:sp>
        <p:nvSpPr>
          <p:cNvPr id="75" name="Google Shape;75;p16"/>
          <p:cNvSpPr txBox="1"/>
          <p:nvPr>
            <p:ph idx="1" type="body"/>
          </p:nvPr>
        </p:nvSpPr>
        <p:spPr>
          <a:xfrm>
            <a:off x="367775" y="1026600"/>
            <a:ext cx="4128900" cy="566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1300">
                <a:solidFill>
                  <a:srgbClr val="374151"/>
                </a:solidFill>
                <a:latin typeface="Georgia"/>
                <a:ea typeface="Georgia"/>
                <a:cs typeface="Georgia"/>
                <a:sym typeface="Georgia"/>
              </a:rPr>
              <a:t>RISCALDAMENTO / HEATING SYSTEM</a:t>
            </a:r>
            <a:br>
              <a:rPr lang="it" sz="1300">
                <a:solidFill>
                  <a:srgbClr val="374151"/>
                </a:solidFill>
                <a:latin typeface="Georgia"/>
                <a:ea typeface="Georgia"/>
                <a:cs typeface="Georgia"/>
                <a:sym typeface="Georgia"/>
              </a:rPr>
            </a:br>
            <a:r>
              <a:rPr lang="it" sz="991">
                <a:solidFill>
                  <a:srgbClr val="374151"/>
                </a:solidFill>
                <a:latin typeface="Georgia"/>
                <a:ea typeface="Georgia"/>
                <a:cs typeface="Georgia"/>
                <a:sym typeface="Georgia"/>
              </a:rPr>
              <a:t>Il termostato di regolazione della temperatura interna è disponibile sul tablet esposto presso l’ingresso dell’abitazione, appena sopra la console. </a:t>
            </a:r>
            <a:br>
              <a:rPr lang="it" sz="991">
                <a:solidFill>
                  <a:srgbClr val="374151"/>
                </a:solidFill>
                <a:latin typeface="Georgia"/>
                <a:ea typeface="Georgia"/>
                <a:cs typeface="Georgia"/>
                <a:sym typeface="Georgia"/>
              </a:rPr>
            </a:br>
            <a:r>
              <a:rPr lang="it" sz="991">
                <a:solidFill>
                  <a:srgbClr val="374151"/>
                </a:solidFill>
                <a:latin typeface="Georgia"/>
                <a:ea typeface="Georgia"/>
                <a:cs typeface="Georgia"/>
                <a:sym typeface="Georgia"/>
              </a:rPr>
              <a:t>Potete usarlo per variare la temperatura interna e/o accendere/spegnere il sistema.</a:t>
            </a:r>
            <a:br>
              <a:rPr lang="it" sz="991">
                <a:solidFill>
                  <a:srgbClr val="374151"/>
                </a:solidFill>
                <a:latin typeface="Georgia"/>
                <a:ea typeface="Georgia"/>
                <a:cs typeface="Georgia"/>
                <a:sym typeface="Georgia"/>
              </a:rPr>
            </a:br>
            <a:r>
              <a:rPr lang="it" sz="991">
                <a:solidFill>
                  <a:srgbClr val="374151"/>
                </a:solidFill>
                <a:latin typeface="Georgia"/>
                <a:ea typeface="Georgia"/>
                <a:cs typeface="Georgia"/>
                <a:sym typeface="Georgia"/>
              </a:rPr>
              <a:t>Secondo le leggi vigenti, la temperatura massima impostabile nel periodo invernale all’interno delle abitazioni private è di 19°C +/- 2°C. Abbiamo dovuto adeguarci alla normativa e il termostato è stato bloccato a 21°C dall’installatore.</a:t>
            </a:r>
            <a:br>
              <a:rPr lang="it" sz="991">
                <a:solidFill>
                  <a:srgbClr val="374151"/>
                </a:solidFill>
                <a:latin typeface="Georgia"/>
                <a:ea typeface="Georgia"/>
                <a:cs typeface="Georgia"/>
                <a:sym typeface="Georgia"/>
              </a:rPr>
            </a:br>
            <a:r>
              <a:rPr lang="it" sz="991">
                <a:solidFill>
                  <a:srgbClr val="374151"/>
                </a:solidFill>
                <a:latin typeface="Georgia"/>
                <a:ea typeface="Georgia"/>
                <a:cs typeface="Georgia"/>
                <a:sym typeface="Georgia"/>
              </a:rPr>
              <a:t>I ventilconvettori nelle stanze sono impostati per lavorare in maniera autonoma erogando aria calda quando il sistema si aziona, non avete quindi bisogno di intervenire su di essi.</a:t>
            </a:r>
            <a:br>
              <a:rPr lang="it" sz="991">
                <a:solidFill>
                  <a:srgbClr val="374151"/>
                </a:solidFill>
                <a:latin typeface="Georgia"/>
                <a:ea typeface="Georgia"/>
                <a:cs typeface="Georgia"/>
                <a:sym typeface="Georgia"/>
              </a:rPr>
            </a:br>
            <a:r>
              <a:rPr lang="it" sz="991">
                <a:solidFill>
                  <a:srgbClr val="374151"/>
                </a:solidFill>
                <a:latin typeface="Georgia"/>
                <a:ea typeface="Georgia"/>
                <a:cs typeface="Georgia"/>
                <a:sym typeface="Georgia"/>
              </a:rPr>
              <a:t>In bagno è stato inserito uno scaldabagno comandabile da telecomando e con timer di spegnimento automatico (30min).</a:t>
            </a:r>
            <a:br>
              <a:rPr lang="it" sz="991">
                <a:solidFill>
                  <a:srgbClr val="374151"/>
                </a:solidFill>
                <a:latin typeface="Georgia"/>
                <a:ea typeface="Georgia"/>
                <a:cs typeface="Georgia"/>
                <a:sym typeface="Georgia"/>
              </a:rPr>
            </a:br>
            <a:r>
              <a:rPr lang="it" sz="991">
                <a:solidFill>
                  <a:srgbClr val="374151"/>
                </a:solidFill>
                <a:latin typeface="Georgia"/>
                <a:ea typeface="Georgia"/>
                <a:cs typeface="Georgia"/>
                <a:sym typeface="Georgia"/>
              </a:rPr>
              <a:t>Per qualsiasi necessità o domanda vi preghiamo di contattarci.</a:t>
            </a:r>
            <a:endParaRPr sz="991">
              <a:solidFill>
                <a:srgbClr val="374151"/>
              </a:solidFill>
              <a:latin typeface="Georgia"/>
              <a:ea typeface="Georgia"/>
              <a:cs typeface="Georgia"/>
              <a:sym typeface="Georgia"/>
            </a:endParaRPr>
          </a:p>
          <a:p>
            <a:pPr indent="0" lvl="0" marL="0" rtl="0" algn="l">
              <a:spcBef>
                <a:spcPts val="1200"/>
              </a:spcBef>
              <a:spcAft>
                <a:spcPts val="0"/>
              </a:spcAft>
              <a:buNone/>
            </a:pPr>
            <a:r>
              <a:rPr lang="it" sz="1300">
                <a:solidFill>
                  <a:srgbClr val="374151"/>
                </a:solidFill>
                <a:latin typeface="Georgia"/>
                <a:ea typeface="Georgia"/>
                <a:cs typeface="Georgia"/>
                <a:sym typeface="Georgia"/>
              </a:rPr>
              <a:t>WiFi</a:t>
            </a:r>
            <a:br>
              <a:rPr lang="it" sz="1300">
                <a:solidFill>
                  <a:srgbClr val="374151"/>
                </a:solidFill>
                <a:latin typeface="Georgia"/>
                <a:ea typeface="Georgia"/>
                <a:cs typeface="Georgia"/>
                <a:sym typeface="Georgia"/>
              </a:rPr>
            </a:br>
            <a:r>
              <a:rPr lang="it" sz="991">
                <a:solidFill>
                  <a:srgbClr val="374151"/>
                </a:solidFill>
                <a:latin typeface="Georgia"/>
                <a:ea typeface="Georgia"/>
                <a:cs typeface="Georgia"/>
                <a:sym typeface="Georgia"/>
              </a:rPr>
              <a:t>La rete WiFi “ThePiedmontGate” è disponibile agli ospiti. la password di accesso è indicata in bacheca</a:t>
            </a:r>
            <a:endParaRPr sz="1300">
              <a:solidFill>
                <a:srgbClr val="374151"/>
              </a:solidFill>
              <a:latin typeface="Georgia"/>
              <a:ea typeface="Georgia"/>
              <a:cs typeface="Georgia"/>
              <a:sym typeface="Georgia"/>
            </a:endParaRPr>
          </a:p>
          <a:p>
            <a:pPr indent="0" lvl="0" marL="0" rtl="0" algn="l">
              <a:spcBef>
                <a:spcPts val="1200"/>
              </a:spcBef>
              <a:spcAft>
                <a:spcPts val="1200"/>
              </a:spcAft>
              <a:buNone/>
            </a:pPr>
            <a:r>
              <a:rPr lang="it" sz="1300">
                <a:solidFill>
                  <a:srgbClr val="374151"/>
                </a:solidFill>
                <a:latin typeface="Georgia"/>
                <a:ea typeface="Georgia"/>
                <a:cs typeface="Georgia"/>
                <a:sym typeface="Georgia"/>
              </a:rPr>
              <a:t>INTRATTENIMENTO / HOME ENTERTAINMENT</a:t>
            </a:r>
            <a:br>
              <a:rPr lang="it" sz="1300">
                <a:solidFill>
                  <a:srgbClr val="374151"/>
                </a:solidFill>
                <a:latin typeface="Georgia"/>
                <a:ea typeface="Georgia"/>
                <a:cs typeface="Georgia"/>
                <a:sym typeface="Georgia"/>
              </a:rPr>
            </a:br>
            <a:r>
              <a:rPr lang="it" sz="991">
                <a:solidFill>
                  <a:srgbClr val="374151"/>
                </a:solidFill>
                <a:latin typeface="Georgia"/>
                <a:ea typeface="Georgia"/>
                <a:cs typeface="Georgia"/>
                <a:sym typeface="Georgia"/>
              </a:rPr>
              <a:t>La TV nella zona giorno è dotata di antenna DVBT2 e di FireTV con la possibilità di effettuare l’accesso a Netflix e Amazon Prime Video (si raccomanda di disconnettere l’account prima di lasciare l’appartamento)</a:t>
            </a:r>
            <a:endParaRPr sz="1300">
              <a:solidFill>
                <a:srgbClr val="374151"/>
              </a:solidFill>
              <a:latin typeface="Georgia"/>
              <a:ea typeface="Georgia"/>
              <a:cs typeface="Georgia"/>
              <a:sym typeface="Georgia"/>
            </a:endParaRPr>
          </a:p>
        </p:txBody>
      </p:sp>
      <p:sp>
        <p:nvSpPr>
          <p:cNvPr id="76" name="Google Shape;76;p16"/>
          <p:cNvSpPr txBox="1"/>
          <p:nvPr>
            <p:ph idx="1" type="body"/>
          </p:nvPr>
        </p:nvSpPr>
        <p:spPr>
          <a:xfrm>
            <a:off x="0" y="224200"/>
            <a:ext cx="9144000" cy="599100"/>
          </a:xfrm>
          <a:prstGeom prst="rect">
            <a:avLst/>
          </a:prstGeom>
          <a:solidFill>
            <a:schemeClr val="accent1"/>
          </a:solidFill>
        </p:spPr>
        <p:txBody>
          <a:bodyPr anchorCtr="0" anchor="t" bIns="91425" lIns="91425" spcFirstLastPara="1" rIns="91425" wrap="square" tIns="91425">
            <a:normAutofit/>
          </a:bodyPr>
          <a:lstStyle/>
          <a:p>
            <a:pPr indent="0" lvl="0" marL="0" rtl="0" algn="ctr">
              <a:spcBef>
                <a:spcPts val="0"/>
              </a:spcBef>
              <a:spcAft>
                <a:spcPts val="1200"/>
              </a:spcAft>
              <a:buNone/>
            </a:pPr>
            <a:r>
              <a:rPr b="1" lang="it" sz="1600">
                <a:solidFill>
                  <a:schemeClr val="dk1"/>
                </a:solidFill>
                <a:latin typeface="Georgia"/>
                <a:ea typeface="Georgia"/>
                <a:cs typeface="Georgia"/>
                <a:sym typeface="Georgia"/>
              </a:rPr>
              <a:t>IMPIANTI / PLANTS</a:t>
            </a:r>
            <a:endParaRPr b="1" sz="1400">
              <a:solidFill>
                <a:schemeClr val="dk1"/>
              </a:solidFill>
              <a:latin typeface="Georgia"/>
              <a:ea typeface="Georgia"/>
              <a:cs typeface="Georgia"/>
              <a:sym typeface="Georgia"/>
            </a:endParaRPr>
          </a:p>
        </p:txBody>
      </p:sp>
      <p:sp>
        <p:nvSpPr>
          <p:cNvPr id="77" name="Google Shape;77;p16"/>
          <p:cNvSpPr txBox="1"/>
          <p:nvPr>
            <p:ph idx="1" type="body"/>
          </p:nvPr>
        </p:nvSpPr>
        <p:spPr>
          <a:xfrm>
            <a:off x="4690975" y="1475200"/>
            <a:ext cx="4128900" cy="53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br>
              <a:rPr lang="it" sz="1300">
                <a:solidFill>
                  <a:srgbClr val="374151"/>
                </a:solidFill>
                <a:latin typeface="Georgia"/>
                <a:ea typeface="Georgia"/>
                <a:cs typeface="Georgia"/>
                <a:sym typeface="Georgia"/>
              </a:rPr>
            </a:br>
            <a:r>
              <a:rPr lang="it" sz="991">
                <a:solidFill>
                  <a:srgbClr val="374151"/>
                </a:solidFill>
                <a:latin typeface="Georgia"/>
                <a:ea typeface="Georgia"/>
                <a:cs typeface="Georgia"/>
                <a:sym typeface="Georgia"/>
              </a:rPr>
              <a:t>The internal temperature regulation thermostat is available on the tablet displayed at the entrance to the home, just above the console. You can use it to vary the internal temperature and/or turn the system on/off.</a:t>
            </a:r>
            <a:br>
              <a:rPr lang="it" sz="991">
                <a:solidFill>
                  <a:srgbClr val="374151"/>
                </a:solidFill>
                <a:latin typeface="Georgia"/>
                <a:ea typeface="Georgia"/>
                <a:cs typeface="Georgia"/>
                <a:sym typeface="Georgia"/>
              </a:rPr>
            </a:br>
            <a:r>
              <a:rPr lang="it" sz="991">
                <a:solidFill>
                  <a:srgbClr val="374151"/>
                </a:solidFill>
                <a:latin typeface="Georgia"/>
                <a:ea typeface="Georgia"/>
                <a:cs typeface="Georgia"/>
                <a:sym typeface="Georgia"/>
              </a:rPr>
              <a:t>According to current laws, the maximum temperature that can be set in the winter period inside private homes is 19°C +/- 2°C. We had to comply with the regulations and the thermostat was blocked at 21°C by the installer.</a:t>
            </a:r>
            <a:br>
              <a:rPr lang="it" sz="991">
                <a:solidFill>
                  <a:srgbClr val="374151"/>
                </a:solidFill>
                <a:latin typeface="Georgia"/>
                <a:ea typeface="Georgia"/>
                <a:cs typeface="Georgia"/>
                <a:sym typeface="Georgia"/>
              </a:rPr>
            </a:br>
            <a:r>
              <a:rPr lang="it" sz="991">
                <a:solidFill>
                  <a:srgbClr val="374151"/>
                </a:solidFill>
                <a:latin typeface="Georgia"/>
                <a:ea typeface="Georgia"/>
                <a:cs typeface="Georgia"/>
                <a:sym typeface="Georgia"/>
              </a:rPr>
              <a:t>The fan coils in the rooms are set to work autonomously, supplying hot air when the system is activated, so you do not need to intervene on them.</a:t>
            </a:r>
            <a:br>
              <a:rPr lang="it" sz="991">
                <a:solidFill>
                  <a:srgbClr val="374151"/>
                </a:solidFill>
                <a:latin typeface="Georgia"/>
                <a:ea typeface="Georgia"/>
                <a:cs typeface="Georgia"/>
                <a:sym typeface="Georgia"/>
              </a:rPr>
            </a:br>
            <a:r>
              <a:rPr lang="it" sz="991">
                <a:solidFill>
                  <a:srgbClr val="374151"/>
                </a:solidFill>
                <a:latin typeface="Georgia"/>
                <a:ea typeface="Georgia"/>
                <a:cs typeface="Georgia"/>
                <a:sym typeface="Georgia"/>
              </a:rPr>
              <a:t>An additional heater that can be controlled by remote control and with an automatic switch-off timer (30min) has been inserted in the bathroom.</a:t>
            </a:r>
            <a:br>
              <a:rPr lang="it" sz="991">
                <a:solidFill>
                  <a:srgbClr val="374151"/>
                </a:solidFill>
                <a:latin typeface="Georgia"/>
                <a:ea typeface="Georgia"/>
                <a:cs typeface="Georgia"/>
                <a:sym typeface="Georgia"/>
              </a:rPr>
            </a:br>
            <a:r>
              <a:rPr lang="it" sz="991">
                <a:solidFill>
                  <a:srgbClr val="374151"/>
                </a:solidFill>
                <a:latin typeface="Georgia"/>
                <a:ea typeface="Georgia"/>
                <a:cs typeface="Georgia"/>
                <a:sym typeface="Georgia"/>
              </a:rPr>
              <a:t>For any needs or questions please contact us.</a:t>
            </a:r>
            <a:br>
              <a:rPr lang="it" sz="1300">
                <a:solidFill>
                  <a:srgbClr val="374151"/>
                </a:solidFill>
                <a:latin typeface="Georgia"/>
                <a:ea typeface="Georgia"/>
                <a:cs typeface="Georgia"/>
                <a:sym typeface="Georgia"/>
              </a:rPr>
            </a:br>
            <a:endParaRPr sz="1300">
              <a:solidFill>
                <a:srgbClr val="374151"/>
              </a:solidFill>
              <a:latin typeface="Georgia"/>
              <a:ea typeface="Georgia"/>
              <a:cs typeface="Georgia"/>
              <a:sym typeface="Georgia"/>
            </a:endParaRPr>
          </a:p>
          <a:p>
            <a:pPr indent="0" lvl="0" marL="0" rtl="0" algn="l">
              <a:spcBef>
                <a:spcPts val="1200"/>
              </a:spcBef>
              <a:spcAft>
                <a:spcPts val="0"/>
              </a:spcAft>
              <a:buNone/>
            </a:pPr>
            <a:r>
              <a:rPr lang="it" sz="991">
                <a:solidFill>
                  <a:srgbClr val="374151"/>
                </a:solidFill>
                <a:latin typeface="Georgia"/>
                <a:ea typeface="Georgia"/>
                <a:cs typeface="Georgia"/>
                <a:sym typeface="Georgia"/>
              </a:rPr>
              <a:t>The “ThePiedmontGate” WiFi network is available to guests. the access password is indicated on the noticeboard</a:t>
            </a:r>
            <a:endParaRPr sz="1300">
              <a:solidFill>
                <a:srgbClr val="374151"/>
              </a:solidFill>
              <a:latin typeface="Georgia"/>
              <a:ea typeface="Georgia"/>
              <a:cs typeface="Georgia"/>
              <a:sym typeface="Georgia"/>
            </a:endParaRPr>
          </a:p>
          <a:p>
            <a:pPr indent="0" lvl="0" marL="0" rtl="0" algn="l">
              <a:spcBef>
                <a:spcPts val="1200"/>
              </a:spcBef>
              <a:spcAft>
                <a:spcPts val="1200"/>
              </a:spcAft>
              <a:buNone/>
            </a:pPr>
            <a:br>
              <a:rPr lang="it" sz="1300">
                <a:solidFill>
                  <a:srgbClr val="374151"/>
                </a:solidFill>
                <a:latin typeface="Georgia"/>
                <a:ea typeface="Georgia"/>
                <a:cs typeface="Georgia"/>
                <a:sym typeface="Georgia"/>
              </a:rPr>
            </a:br>
            <a:r>
              <a:rPr lang="it" sz="991">
                <a:solidFill>
                  <a:srgbClr val="374151"/>
                </a:solidFill>
                <a:latin typeface="Georgia"/>
                <a:ea typeface="Georgia"/>
                <a:cs typeface="Georgia"/>
                <a:sym typeface="Georgia"/>
              </a:rPr>
              <a:t>The TV in the living area is equipped with a DVBT2 antenna and a FireTV with the possibility of accessing Netflix and Amazon Prime Video (it is recommended to disconnect the account before leaving the apartment)</a:t>
            </a:r>
            <a:endParaRPr sz="1300">
              <a:solidFill>
                <a:srgbClr val="374151"/>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1" name="Shape 81"/>
        <p:cNvGrpSpPr/>
        <p:nvPr/>
      </p:nvGrpSpPr>
      <p:grpSpPr>
        <a:xfrm>
          <a:off x="0" y="0"/>
          <a:ext cx="0" cy="0"/>
          <a:chOff x="0" y="0"/>
          <a:chExt cx="0" cy="0"/>
        </a:xfrm>
      </p:grpSpPr>
      <p:sp>
        <p:nvSpPr>
          <p:cNvPr id="82" name="Google Shape;82;p17"/>
          <p:cNvSpPr txBox="1"/>
          <p:nvPr>
            <p:ph idx="1" type="body"/>
          </p:nvPr>
        </p:nvSpPr>
        <p:spPr>
          <a:xfrm>
            <a:off x="367775" y="1026600"/>
            <a:ext cx="4128900" cy="566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1300">
                <a:solidFill>
                  <a:srgbClr val="374151"/>
                </a:solidFill>
                <a:latin typeface="Georgia"/>
                <a:ea typeface="Georgia"/>
                <a:cs typeface="Georgia"/>
                <a:sym typeface="Georgia"/>
              </a:rPr>
              <a:t>ASSISTENTI VOCALI</a:t>
            </a:r>
            <a:r>
              <a:rPr lang="it" sz="1300">
                <a:solidFill>
                  <a:srgbClr val="374151"/>
                </a:solidFill>
                <a:latin typeface="Georgia"/>
                <a:ea typeface="Georgia"/>
                <a:cs typeface="Georgia"/>
                <a:sym typeface="Georgia"/>
              </a:rPr>
              <a:t> / VOCAL ASSISTANT</a:t>
            </a:r>
            <a:br>
              <a:rPr lang="it" sz="1300">
                <a:solidFill>
                  <a:srgbClr val="374151"/>
                </a:solidFill>
                <a:latin typeface="Georgia"/>
                <a:ea typeface="Georgia"/>
                <a:cs typeface="Georgia"/>
                <a:sym typeface="Georgia"/>
              </a:rPr>
            </a:br>
            <a:r>
              <a:rPr lang="it" sz="991">
                <a:solidFill>
                  <a:srgbClr val="374151"/>
                </a:solidFill>
                <a:latin typeface="Georgia"/>
                <a:ea typeface="Georgia"/>
                <a:cs typeface="Georgia"/>
                <a:sym typeface="Georgia"/>
              </a:rPr>
              <a:t>Le camere da letto sono dotate di Echo dot by Amazon. potrete chiedere di impostare una sveglia, mettere un promemoria o della musica</a:t>
            </a:r>
            <a:endParaRPr sz="991">
              <a:solidFill>
                <a:srgbClr val="374151"/>
              </a:solidFill>
              <a:latin typeface="Georgia"/>
              <a:ea typeface="Georgia"/>
              <a:cs typeface="Georgia"/>
              <a:sym typeface="Georgia"/>
            </a:endParaRPr>
          </a:p>
          <a:p>
            <a:pPr indent="0" lvl="0" marL="0" rtl="0" algn="l">
              <a:spcBef>
                <a:spcPts val="1200"/>
              </a:spcBef>
              <a:spcAft>
                <a:spcPts val="0"/>
              </a:spcAft>
              <a:buNone/>
            </a:pPr>
            <a:r>
              <a:t/>
            </a:r>
            <a:endParaRPr sz="991">
              <a:solidFill>
                <a:srgbClr val="374151"/>
              </a:solidFill>
              <a:latin typeface="Georgia"/>
              <a:ea typeface="Georgia"/>
              <a:cs typeface="Georgia"/>
              <a:sym typeface="Georgia"/>
            </a:endParaRPr>
          </a:p>
          <a:p>
            <a:pPr indent="0" lvl="0" marL="0" rtl="0" algn="l">
              <a:spcBef>
                <a:spcPts val="1200"/>
              </a:spcBef>
              <a:spcAft>
                <a:spcPts val="0"/>
              </a:spcAft>
              <a:buNone/>
            </a:pPr>
            <a:r>
              <a:rPr lang="it" sz="1300">
                <a:solidFill>
                  <a:srgbClr val="374151"/>
                </a:solidFill>
                <a:latin typeface="Georgia"/>
                <a:ea typeface="Georgia"/>
                <a:cs typeface="Georgia"/>
                <a:sym typeface="Georgia"/>
              </a:rPr>
              <a:t>AUTOMAZIONE / BUILDING AUTOMATION</a:t>
            </a:r>
            <a:br>
              <a:rPr lang="it" sz="1300">
                <a:solidFill>
                  <a:srgbClr val="374151"/>
                </a:solidFill>
                <a:latin typeface="Georgia"/>
                <a:ea typeface="Georgia"/>
                <a:cs typeface="Georgia"/>
                <a:sym typeface="Georgia"/>
              </a:rPr>
            </a:br>
            <a:r>
              <a:rPr lang="it" sz="991">
                <a:solidFill>
                  <a:srgbClr val="374151"/>
                </a:solidFill>
                <a:latin typeface="Georgia"/>
                <a:ea typeface="Georgia"/>
                <a:cs typeface="Georgia"/>
                <a:sym typeface="Georgia"/>
              </a:rPr>
              <a:t>L’abitazione è gestita da un sistema domotico. Si prega di non scollegare ne manomettere i sensori perchè potrebbero compromettere il funzionamento di  alcuni sistemi (es condizionamento). </a:t>
            </a:r>
            <a:endParaRPr sz="1300">
              <a:solidFill>
                <a:srgbClr val="374151"/>
              </a:solidFill>
              <a:latin typeface="Georgia"/>
              <a:ea typeface="Georgia"/>
              <a:cs typeface="Georgia"/>
              <a:sym typeface="Georgia"/>
            </a:endParaRPr>
          </a:p>
          <a:p>
            <a:pPr indent="0" lvl="0" marL="0" rtl="0" algn="l">
              <a:spcBef>
                <a:spcPts val="1200"/>
              </a:spcBef>
              <a:spcAft>
                <a:spcPts val="1200"/>
              </a:spcAft>
              <a:buNone/>
            </a:pPr>
            <a:r>
              <a:t/>
            </a:r>
            <a:endParaRPr sz="1300">
              <a:solidFill>
                <a:srgbClr val="374151"/>
              </a:solidFill>
              <a:latin typeface="Georgia"/>
              <a:ea typeface="Georgia"/>
              <a:cs typeface="Georgia"/>
              <a:sym typeface="Georgia"/>
            </a:endParaRPr>
          </a:p>
        </p:txBody>
      </p:sp>
      <p:sp>
        <p:nvSpPr>
          <p:cNvPr id="83" name="Google Shape;83;p17"/>
          <p:cNvSpPr txBox="1"/>
          <p:nvPr>
            <p:ph idx="1" type="body"/>
          </p:nvPr>
        </p:nvSpPr>
        <p:spPr>
          <a:xfrm>
            <a:off x="0" y="224200"/>
            <a:ext cx="9144000" cy="599100"/>
          </a:xfrm>
          <a:prstGeom prst="rect">
            <a:avLst/>
          </a:prstGeom>
          <a:solidFill>
            <a:schemeClr val="accent1"/>
          </a:solidFill>
        </p:spPr>
        <p:txBody>
          <a:bodyPr anchorCtr="0" anchor="t" bIns="91425" lIns="91425" spcFirstLastPara="1" rIns="91425" wrap="square" tIns="91425">
            <a:normAutofit/>
          </a:bodyPr>
          <a:lstStyle/>
          <a:p>
            <a:pPr indent="0" lvl="0" marL="0" rtl="0" algn="ctr">
              <a:spcBef>
                <a:spcPts val="0"/>
              </a:spcBef>
              <a:spcAft>
                <a:spcPts val="1200"/>
              </a:spcAft>
              <a:buNone/>
            </a:pPr>
            <a:r>
              <a:rPr b="1" lang="it" sz="1600">
                <a:solidFill>
                  <a:schemeClr val="dk1"/>
                </a:solidFill>
                <a:latin typeface="Georgia"/>
                <a:ea typeface="Georgia"/>
                <a:cs typeface="Georgia"/>
                <a:sym typeface="Georgia"/>
              </a:rPr>
              <a:t>IMPIANTI</a:t>
            </a:r>
            <a:endParaRPr b="1" sz="1400">
              <a:solidFill>
                <a:schemeClr val="dk1"/>
              </a:solidFill>
              <a:latin typeface="Georgia"/>
              <a:ea typeface="Georgia"/>
              <a:cs typeface="Georgia"/>
              <a:sym typeface="Georgia"/>
            </a:endParaRPr>
          </a:p>
        </p:txBody>
      </p:sp>
      <p:sp>
        <p:nvSpPr>
          <p:cNvPr id="84" name="Google Shape;84;p17"/>
          <p:cNvSpPr txBox="1"/>
          <p:nvPr>
            <p:ph idx="1" type="body"/>
          </p:nvPr>
        </p:nvSpPr>
        <p:spPr>
          <a:xfrm>
            <a:off x="4699325" y="1330333"/>
            <a:ext cx="4128900" cy="3171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900">
                <a:solidFill>
                  <a:srgbClr val="374151"/>
                </a:solidFill>
                <a:latin typeface="Georgia"/>
                <a:ea typeface="Georgia"/>
                <a:cs typeface="Georgia"/>
                <a:sym typeface="Georgia"/>
              </a:rPr>
              <a:t>The bedrooms are equipped with Echo dot by Amazon. you can ask to set an alarm, put a reminder or some music</a:t>
            </a:r>
            <a:endParaRPr sz="900">
              <a:solidFill>
                <a:srgbClr val="374151"/>
              </a:solidFill>
              <a:latin typeface="Georgia"/>
              <a:ea typeface="Georgia"/>
              <a:cs typeface="Georgia"/>
              <a:sym typeface="Georgia"/>
            </a:endParaRPr>
          </a:p>
          <a:p>
            <a:pPr indent="0" lvl="0" marL="0" rtl="0" algn="l">
              <a:spcBef>
                <a:spcPts val="1200"/>
              </a:spcBef>
              <a:spcAft>
                <a:spcPts val="0"/>
              </a:spcAft>
              <a:buNone/>
            </a:pPr>
            <a:r>
              <a:t/>
            </a:r>
            <a:endParaRPr sz="900">
              <a:solidFill>
                <a:srgbClr val="374151"/>
              </a:solidFill>
              <a:latin typeface="Georgia"/>
              <a:ea typeface="Georgia"/>
              <a:cs typeface="Georgia"/>
              <a:sym typeface="Georgia"/>
            </a:endParaRPr>
          </a:p>
          <a:p>
            <a:pPr indent="0" lvl="0" marL="0" rtl="0" algn="l">
              <a:spcBef>
                <a:spcPts val="1200"/>
              </a:spcBef>
              <a:spcAft>
                <a:spcPts val="0"/>
              </a:spcAft>
              <a:buNone/>
            </a:pPr>
            <a:r>
              <a:t/>
            </a:r>
            <a:endParaRPr sz="900">
              <a:solidFill>
                <a:srgbClr val="374151"/>
              </a:solidFill>
              <a:latin typeface="Georgia"/>
              <a:ea typeface="Georgia"/>
              <a:cs typeface="Georgia"/>
              <a:sym typeface="Georgia"/>
            </a:endParaRPr>
          </a:p>
          <a:p>
            <a:pPr indent="0" lvl="0" marL="0" rtl="0" algn="l">
              <a:spcBef>
                <a:spcPts val="1200"/>
              </a:spcBef>
              <a:spcAft>
                <a:spcPts val="1200"/>
              </a:spcAft>
              <a:buNone/>
            </a:pPr>
            <a:r>
              <a:rPr lang="it" sz="900">
                <a:solidFill>
                  <a:srgbClr val="374151"/>
                </a:solidFill>
                <a:latin typeface="Georgia"/>
                <a:ea typeface="Georgia"/>
                <a:cs typeface="Georgia"/>
                <a:sym typeface="Georgia"/>
              </a:rPr>
              <a:t>The house is managed by a home automation system. Please do not disconnect or tamper with the sensors as they could compromise the functioning of some systems (e.g. air conditioning).</a:t>
            </a:r>
            <a:br>
              <a:rPr lang="it" sz="900">
                <a:solidFill>
                  <a:srgbClr val="374151"/>
                </a:solidFill>
                <a:latin typeface="Georgia"/>
                <a:ea typeface="Georgia"/>
                <a:cs typeface="Georgia"/>
                <a:sym typeface="Georgia"/>
              </a:rPr>
            </a:br>
            <a:endParaRPr sz="900">
              <a:solidFill>
                <a:srgbClr val="374151"/>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8" name="Shape 88"/>
        <p:cNvGrpSpPr/>
        <p:nvPr/>
      </p:nvGrpSpPr>
      <p:grpSpPr>
        <a:xfrm>
          <a:off x="0" y="0"/>
          <a:ext cx="0" cy="0"/>
          <a:chOff x="0" y="0"/>
          <a:chExt cx="0" cy="0"/>
        </a:xfrm>
      </p:grpSpPr>
      <p:sp>
        <p:nvSpPr>
          <p:cNvPr id="89" name="Google Shape;89;p18"/>
          <p:cNvSpPr txBox="1"/>
          <p:nvPr>
            <p:ph idx="1" type="body"/>
          </p:nvPr>
        </p:nvSpPr>
        <p:spPr>
          <a:xfrm>
            <a:off x="24450" y="2494200"/>
            <a:ext cx="9095100" cy="934800"/>
          </a:xfrm>
          <a:prstGeom prst="rect">
            <a:avLst/>
          </a:prstGeom>
          <a:solidFill>
            <a:schemeClr val="dk1"/>
          </a:solidFill>
        </p:spPr>
        <p:txBody>
          <a:bodyPr anchorCtr="0" anchor="t" bIns="91425" lIns="91425" spcFirstLastPara="1" rIns="91425" wrap="square" tIns="91425">
            <a:normAutofit/>
          </a:bodyPr>
          <a:lstStyle/>
          <a:p>
            <a:pPr indent="0" lvl="0" marL="0" rtl="0" algn="ctr">
              <a:lnSpc>
                <a:spcPct val="95000"/>
              </a:lnSpc>
              <a:spcBef>
                <a:spcPts val="0"/>
              </a:spcBef>
              <a:spcAft>
                <a:spcPts val="1200"/>
              </a:spcAft>
              <a:buNone/>
            </a:pPr>
            <a:r>
              <a:rPr b="1" lang="it" sz="3000">
                <a:solidFill>
                  <a:srgbClr val="374151"/>
                </a:solidFill>
                <a:latin typeface="Georgia"/>
                <a:ea typeface="Georgia"/>
                <a:cs typeface="Georgia"/>
                <a:sym typeface="Georgia"/>
              </a:rPr>
              <a:t>IL QUARTIERE</a:t>
            </a:r>
            <a:endParaRPr b="1" sz="3000">
              <a:solidFill>
                <a:srgbClr val="374151"/>
              </a:solidFill>
              <a:latin typeface="Georgia"/>
              <a:ea typeface="Georgia"/>
              <a:cs typeface="Georgia"/>
              <a:sym typeface="Georgia"/>
            </a:endParaRPr>
          </a:p>
        </p:txBody>
      </p:sp>
      <p:sp>
        <p:nvSpPr>
          <p:cNvPr id="90" name="Google Shape;90;p18"/>
          <p:cNvSpPr txBox="1"/>
          <p:nvPr>
            <p:ph idx="1" type="body"/>
          </p:nvPr>
        </p:nvSpPr>
        <p:spPr>
          <a:xfrm>
            <a:off x="0" y="34290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it">
                <a:solidFill>
                  <a:srgbClr val="374151"/>
                </a:solidFill>
                <a:latin typeface="Georgia"/>
                <a:ea typeface="Georgia"/>
                <a:cs typeface="Georgia"/>
                <a:sym typeface="Georgia"/>
              </a:rPr>
              <a:t>the neighborhood</a:t>
            </a:r>
            <a:endParaRPr>
              <a:solidFill>
                <a:srgbClr val="374151"/>
              </a:solidFill>
              <a:latin typeface="Georgia"/>
              <a:ea typeface="Georgia"/>
              <a:cs typeface="Georgia"/>
              <a:sym typeface="Georgia"/>
            </a:endParaRPr>
          </a:p>
        </p:txBody>
      </p:sp>
      <p:cxnSp>
        <p:nvCxnSpPr>
          <p:cNvPr id="91" name="Google Shape;91;p18"/>
          <p:cNvCxnSpPr/>
          <p:nvPr/>
        </p:nvCxnSpPr>
        <p:spPr>
          <a:xfrm>
            <a:off x="2632875" y="3365600"/>
            <a:ext cx="38700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5" name="Shape 95"/>
        <p:cNvGrpSpPr/>
        <p:nvPr/>
      </p:nvGrpSpPr>
      <p:grpSpPr>
        <a:xfrm>
          <a:off x="0" y="0"/>
          <a:ext cx="0" cy="0"/>
          <a:chOff x="0" y="0"/>
          <a:chExt cx="0" cy="0"/>
        </a:xfrm>
      </p:grpSpPr>
      <p:sp>
        <p:nvSpPr>
          <p:cNvPr id="96" name="Google Shape;96;p19"/>
          <p:cNvSpPr txBox="1"/>
          <p:nvPr/>
        </p:nvSpPr>
        <p:spPr>
          <a:xfrm>
            <a:off x="1743600" y="696533"/>
            <a:ext cx="7400400" cy="492600"/>
          </a:xfrm>
          <a:prstGeom prst="rect">
            <a:avLst/>
          </a:prstGeom>
          <a:solidFill>
            <a:srgbClr val="37415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000">
                <a:solidFill>
                  <a:schemeClr val="dk1"/>
                </a:solidFill>
                <a:latin typeface="Georgia"/>
                <a:ea typeface="Georgia"/>
                <a:cs typeface="Georgia"/>
                <a:sym typeface="Georgia"/>
              </a:rPr>
              <a:t>BAR - CAFE’</a:t>
            </a:r>
            <a:endParaRPr b="1" sz="2000">
              <a:solidFill>
                <a:schemeClr val="dk1"/>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0" name="Shape 100"/>
        <p:cNvGrpSpPr/>
        <p:nvPr/>
      </p:nvGrpSpPr>
      <p:grpSpPr>
        <a:xfrm>
          <a:off x="0" y="0"/>
          <a:ext cx="0" cy="0"/>
          <a:chOff x="0" y="0"/>
          <a:chExt cx="0" cy="0"/>
        </a:xfrm>
      </p:grpSpPr>
      <p:pic>
        <p:nvPicPr>
          <p:cNvPr id="101" name="Google Shape;101;p20"/>
          <p:cNvPicPr preferRelativeResize="0"/>
          <p:nvPr/>
        </p:nvPicPr>
        <p:blipFill>
          <a:blip r:embed="rId3">
            <a:alphaModFix/>
          </a:blip>
          <a:stretch>
            <a:fillRect/>
          </a:stretch>
        </p:blipFill>
        <p:spPr>
          <a:xfrm>
            <a:off x="53025" y="1247983"/>
            <a:ext cx="6215175" cy="4145725"/>
          </a:xfrm>
          <a:prstGeom prst="rect">
            <a:avLst/>
          </a:prstGeom>
          <a:noFill/>
          <a:ln>
            <a:noFill/>
          </a:ln>
        </p:spPr>
      </p:pic>
      <p:sp>
        <p:nvSpPr>
          <p:cNvPr id="102" name="Google Shape;102;p20"/>
          <p:cNvSpPr txBox="1"/>
          <p:nvPr>
            <p:ph idx="1" type="body"/>
          </p:nvPr>
        </p:nvSpPr>
        <p:spPr>
          <a:xfrm>
            <a:off x="6402475" y="1450212"/>
            <a:ext cx="2692800" cy="3268800"/>
          </a:xfrm>
          <a:prstGeom prst="rect">
            <a:avLst/>
          </a:prstGeom>
          <a:solidFill>
            <a:schemeClr val="dk1"/>
          </a:solidFill>
        </p:spPr>
        <p:txBody>
          <a:bodyPr anchorCtr="0" anchor="t" bIns="91425" lIns="91425" spcFirstLastPara="1" rIns="91425" wrap="square" tIns="91425">
            <a:normAutofit/>
          </a:bodyPr>
          <a:lstStyle/>
          <a:p>
            <a:pPr indent="0" lvl="0" marL="0" rtl="0" algn="l">
              <a:lnSpc>
                <a:spcPct val="95000"/>
              </a:lnSpc>
              <a:spcBef>
                <a:spcPts val="0"/>
              </a:spcBef>
              <a:spcAft>
                <a:spcPts val="1200"/>
              </a:spcAft>
              <a:buNone/>
            </a:pPr>
            <a:r>
              <a:rPr b="1" lang="it" sz="1100">
                <a:solidFill>
                  <a:srgbClr val="374151"/>
                </a:solidFill>
                <a:latin typeface="Georgia"/>
                <a:ea typeface="Georgia"/>
                <a:cs typeface="Georgia"/>
                <a:sym typeface="Georgia"/>
              </a:rPr>
              <a:t>“Un bar italiano è molto più di un semplice luogo dove prendere un caffè. È un punto centrale nella vita quotidiana, un luogo sociale e un crocevia di cultura e tradizione”. E’ un luogo che abbraccia la cultura della convivialità, offrendo più di una semplice pausa. È un'esperienza sociale, un punto di ritrovo dove la gente si riunisce per godersi il gusto delle prelibatezze e la compagnia degli amici”</a:t>
            </a:r>
            <a:endParaRPr b="1" sz="1100">
              <a:solidFill>
                <a:srgbClr val="374151"/>
              </a:solidFill>
              <a:latin typeface="Georgia"/>
              <a:ea typeface="Georgia"/>
              <a:cs typeface="Georgia"/>
              <a:sym typeface="Georgia"/>
            </a:endParaRPr>
          </a:p>
        </p:txBody>
      </p:sp>
      <p:sp>
        <p:nvSpPr>
          <p:cNvPr id="103" name="Google Shape;103;p20"/>
          <p:cNvSpPr txBox="1"/>
          <p:nvPr>
            <p:ph idx="1" type="body"/>
          </p:nvPr>
        </p:nvSpPr>
        <p:spPr>
          <a:xfrm>
            <a:off x="6402475" y="4414500"/>
            <a:ext cx="2609100" cy="2273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sz="900">
                <a:solidFill>
                  <a:srgbClr val="374151"/>
                </a:solidFill>
                <a:latin typeface="Georgia"/>
                <a:ea typeface="Georgia"/>
                <a:cs typeface="Georgia"/>
                <a:sym typeface="Georgia"/>
              </a:rPr>
              <a:t>“An Italian bar is much more than just a place to have a coffee. It is a central point in daily life, a social place and a crossroads of culture and tradition." It is a place that embraces the culture of conviviality, offering more than just a break. It is a social experience, a meeting point where people gather to enjoy the taste of delicacies and the company of friends"</a:t>
            </a:r>
            <a:endParaRPr sz="900">
              <a:solidFill>
                <a:srgbClr val="374151"/>
              </a:solidFill>
              <a:latin typeface="Georgia"/>
              <a:ea typeface="Georgia"/>
              <a:cs typeface="Georgia"/>
              <a:sym typeface="Georgia"/>
            </a:endParaRPr>
          </a:p>
        </p:txBody>
      </p:sp>
      <p:sp>
        <p:nvSpPr>
          <p:cNvPr id="104" name="Google Shape;104;p20"/>
          <p:cNvSpPr txBox="1"/>
          <p:nvPr/>
        </p:nvSpPr>
        <p:spPr>
          <a:xfrm>
            <a:off x="0" y="312033"/>
            <a:ext cx="8963100" cy="492600"/>
          </a:xfrm>
          <a:prstGeom prst="rect">
            <a:avLst/>
          </a:prstGeom>
          <a:solidFill>
            <a:srgbClr val="374151"/>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it" sz="2000">
                <a:solidFill>
                  <a:schemeClr val="dk1"/>
                </a:solidFill>
                <a:latin typeface="Georgia"/>
                <a:ea typeface="Georgia"/>
                <a:cs typeface="Georgia"/>
                <a:sym typeface="Georgia"/>
              </a:rPr>
              <a:t>BAR - CAFE’</a:t>
            </a:r>
            <a:endParaRPr b="1" sz="2000">
              <a:solidFill>
                <a:schemeClr val="dk1"/>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8" name="Shape 108"/>
        <p:cNvGrpSpPr/>
        <p:nvPr/>
      </p:nvGrpSpPr>
      <p:grpSpPr>
        <a:xfrm>
          <a:off x="0" y="0"/>
          <a:ext cx="0" cy="0"/>
          <a:chOff x="0" y="0"/>
          <a:chExt cx="0" cy="0"/>
        </a:xfrm>
      </p:grpSpPr>
      <p:sp>
        <p:nvSpPr>
          <p:cNvPr id="109" name="Google Shape;109;p21"/>
          <p:cNvSpPr txBox="1"/>
          <p:nvPr>
            <p:ph idx="1" type="body"/>
          </p:nvPr>
        </p:nvSpPr>
        <p:spPr>
          <a:xfrm>
            <a:off x="1028100" y="1972400"/>
            <a:ext cx="7321800" cy="1334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it" sz="1100">
                <a:solidFill>
                  <a:srgbClr val="374151"/>
                </a:solidFill>
                <a:latin typeface="Georgia"/>
                <a:ea typeface="Georgia"/>
                <a:cs typeface="Georgia"/>
                <a:sym typeface="Georgia"/>
              </a:rPr>
              <a:t>…vi proponiamo una selezione dei bar più vicini alla nostra struttura e una serie di bar storici della città di Torino. I bar in cui sedettero moltissimi personaggi storici che scrissero la storia della Repubblica Italiana, i bar in cui nacquero o vennero servite, alcune delle prelibatezze simbolo della città conosciute in tutto il mondo, come i tramezzini, il bicerin, le paste di meliga, i baci di dama e molto molto altro…</a:t>
            </a:r>
            <a:endParaRPr sz="1100">
              <a:solidFill>
                <a:srgbClr val="374151"/>
              </a:solidFill>
              <a:latin typeface="Georgia"/>
              <a:ea typeface="Georgia"/>
              <a:cs typeface="Georgia"/>
              <a:sym typeface="Georgia"/>
            </a:endParaRPr>
          </a:p>
        </p:txBody>
      </p:sp>
      <p:sp>
        <p:nvSpPr>
          <p:cNvPr id="110" name="Google Shape;110;p21"/>
          <p:cNvSpPr txBox="1"/>
          <p:nvPr>
            <p:ph idx="1" type="body"/>
          </p:nvPr>
        </p:nvSpPr>
        <p:spPr>
          <a:xfrm>
            <a:off x="1155400" y="3495900"/>
            <a:ext cx="7321800" cy="1334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it" sz="900">
                <a:solidFill>
                  <a:srgbClr val="374151"/>
                </a:solidFill>
                <a:latin typeface="Georgia"/>
                <a:ea typeface="Georgia"/>
                <a:cs typeface="Georgia"/>
                <a:sym typeface="Georgia"/>
              </a:rPr>
              <a:t>...we offer you an overview of the bars closest to our structure and a series of historic bars in the city of Turin. The bars where many historical figures who wrote the history of the Italian republic sat, the bars where some of the delicacies were born or served, symbol of the city known throughout the world, such as tramezzini, bicerin, paste di meliga, baci di dama and much much more…</a:t>
            </a:r>
            <a:endParaRPr sz="900">
              <a:solidFill>
                <a:srgbClr val="374151"/>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